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51"/>
  </p:notesMasterIdLst>
  <p:handoutMasterIdLst>
    <p:handoutMasterId r:id="rId52"/>
  </p:handoutMasterIdLst>
  <p:sldIdLst>
    <p:sldId id="351" r:id="rId2"/>
    <p:sldId id="352" r:id="rId3"/>
    <p:sldId id="266" r:id="rId4"/>
    <p:sldId id="353" r:id="rId5"/>
    <p:sldId id="268" r:id="rId6"/>
    <p:sldId id="326" r:id="rId7"/>
    <p:sldId id="271" r:id="rId8"/>
    <p:sldId id="330" r:id="rId9"/>
    <p:sldId id="381" r:id="rId10"/>
    <p:sldId id="324" r:id="rId11"/>
    <p:sldId id="340" r:id="rId12"/>
    <p:sldId id="341" r:id="rId13"/>
    <p:sldId id="343" r:id="rId14"/>
    <p:sldId id="350" r:id="rId15"/>
    <p:sldId id="384" r:id="rId16"/>
    <p:sldId id="344" r:id="rId17"/>
    <p:sldId id="385" r:id="rId18"/>
    <p:sldId id="373" r:id="rId19"/>
    <p:sldId id="374" r:id="rId20"/>
    <p:sldId id="382" r:id="rId21"/>
    <p:sldId id="383" r:id="rId22"/>
    <p:sldId id="375" r:id="rId23"/>
    <p:sldId id="376" r:id="rId24"/>
    <p:sldId id="377" r:id="rId25"/>
    <p:sldId id="378" r:id="rId26"/>
    <p:sldId id="379" r:id="rId27"/>
    <p:sldId id="380" r:id="rId28"/>
    <p:sldId id="346" r:id="rId29"/>
    <p:sldId id="347" r:id="rId30"/>
    <p:sldId id="348" r:id="rId31"/>
    <p:sldId id="349" r:id="rId32"/>
    <p:sldId id="357" r:id="rId33"/>
    <p:sldId id="355" r:id="rId34"/>
    <p:sldId id="356" r:id="rId35"/>
    <p:sldId id="358" r:id="rId36"/>
    <p:sldId id="359" r:id="rId37"/>
    <p:sldId id="360" r:id="rId38"/>
    <p:sldId id="361" r:id="rId39"/>
    <p:sldId id="362" r:id="rId40"/>
    <p:sldId id="363" r:id="rId41"/>
    <p:sldId id="364" r:id="rId42"/>
    <p:sldId id="367" r:id="rId43"/>
    <p:sldId id="368" r:id="rId44"/>
    <p:sldId id="369" r:id="rId45"/>
    <p:sldId id="370" r:id="rId46"/>
    <p:sldId id="371" r:id="rId47"/>
    <p:sldId id="372" r:id="rId48"/>
    <p:sldId id="319" r:id="rId49"/>
    <p:sldId id="345" r:id="rId5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DDDDDD"/>
    <a:srgbClr val="009DDC"/>
    <a:srgbClr val="F8F8F8"/>
    <a:srgbClr val="EAEFF7"/>
    <a:srgbClr val="D2DEE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127" autoAdjust="0"/>
  </p:normalViewPr>
  <p:slideViewPr>
    <p:cSldViewPr snapToGrid="0">
      <p:cViewPr varScale="1">
        <p:scale>
          <a:sx n="109" d="100"/>
          <a:sy n="109" d="100"/>
        </p:scale>
        <p:origin x="174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068"/>
    </p:cViewPr>
  </p:sorterViewPr>
  <p:notesViewPr>
    <p:cSldViewPr snapToGrid="0">
      <p:cViewPr varScale="1">
        <p:scale>
          <a:sx n="49" d="100"/>
          <a:sy n="49" d="100"/>
        </p:scale>
        <p:origin x="26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46FF4431-3503-4051-8C66-D1E1BA33012A}" type="datetimeFigureOut">
              <a:rPr lang="en-US" smtClean="0"/>
              <a:t>6/8/2018</a:t>
            </a:fld>
            <a:endParaRPr lang="en-US" dirty="0"/>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E5A0C357-03D4-4A4F-BBF5-1AEACBF50291}" type="slidenum">
              <a:rPr lang="en-US" smtClean="0"/>
              <a:t>‹#›</a:t>
            </a:fld>
            <a:endParaRPr lang="en-US" dirty="0"/>
          </a:p>
        </p:txBody>
      </p:sp>
    </p:spTree>
    <p:extLst>
      <p:ext uri="{BB962C8B-B14F-4D97-AF65-F5344CB8AC3E}">
        <p14:creationId xmlns:p14="http://schemas.microsoft.com/office/powerpoint/2010/main" val="299279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86DB6A7-C549-4DDA-AD23-02D283A12994}" type="datetimeFigureOut">
              <a:rPr lang="en-US" smtClean="0"/>
              <a:t>6/8/2018</a:t>
            </a:fld>
            <a:endParaRPr lang="en-US" dirty="0"/>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DAEA5531-8B7C-465C-84B5-4AC8014E4A03}" type="slidenum">
              <a:rPr lang="en-US" smtClean="0"/>
              <a:t>‹#›</a:t>
            </a:fld>
            <a:endParaRPr lang="en-US" dirty="0"/>
          </a:p>
        </p:txBody>
      </p:sp>
    </p:spTree>
    <p:extLst>
      <p:ext uri="{BB962C8B-B14F-4D97-AF65-F5344CB8AC3E}">
        <p14:creationId xmlns:p14="http://schemas.microsoft.com/office/powerpoint/2010/main" val="363746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EA5531-8B7C-465C-84B5-4AC8014E4A03}" type="slidenum">
              <a:rPr lang="en-US" smtClean="0"/>
              <a:t>11</a:t>
            </a:fld>
            <a:endParaRPr lang="en-US" dirty="0"/>
          </a:p>
        </p:txBody>
      </p:sp>
    </p:spTree>
    <p:extLst>
      <p:ext uri="{BB962C8B-B14F-4D97-AF65-F5344CB8AC3E}">
        <p14:creationId xmlns:p14="http://schemas.microsoft.com/office/powerpoint/2010/main" val="2876614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658641" y="2404534"/>
            <a:ext cx="5826719" cy="1646302"/>
          </a:xfrm>
        </p:spPr>
        <p:txBody>
          <a:bodyPr anchor="b">
            <a:noAutofit/>
          </a:bodyPr>
          <a:lstStyle>
            <a:lvl1pPr algn="ct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658641" y="4050834"/>
            <a:ext cx="5826719" cy="1096899"/>
          </a:xfrm>
        </p:spPr>
        <p:txBody>
          <a:bodyPr anchor="t"/>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t>‹#›</a:t>
            </a:fld>
            <a:endParaRPr lang="en-US" dirty="0"/>
          </a:p>
        </p:txBody>
      </p:sp>
      <p:pic>
        <p:nvPicPr>
          <p:cNvPr id="3074" name="Picture 2" descr="http://www.ngwebsolutions.com/images/ngws_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599" y="6021920"/>
            <a:ext cx="1950721" cy="514991"/>
          </a:xfrm>
          <a:prstGeom prst="rect">
            <a:avLst/>
          </a:prstGeom>
          <a:noFill/>
          <a:extLst>
            <a:ext uri="{909E8E84-426E-40DD-AFC4-6F175D3DCCD1}">
              <a14:hiddenFill xmlns:a14="http://schemas.microsoft.com/office/drawing/2010/main">
                <a:solidFill>
                  <a:srgbClr val="FFFFFF"/>
                </a:solidFill>
              </a14:hiddenFill>
            </a:ext>
          </a:extLst>
        </p:spPr>
      </p:pic>
      <p:sp>
        <p:nvSpPr>
          <p:cNvPr id="27" name="Freeform 2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98239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pPr/>
              <a:t>‹#›</a:t>
            </a:fld>
            <a:endParaRPr lang="en-US" dirty="0"/>
          </a:p>
        </p:txBody>
      </p:sp>
    </p:spTree>
    <p:extLst>
      <p:ext uri="{BB962C8B-B14F-4D97-AF65-F5344CB8AC3E}">
        <p14:creationId xmlns:p14="http://schemas.microsoft.com/office/powerpoint/2010/main" val="2425324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94724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pPr/>
              <a:t>‹#›</a:t>
            </a:fld>
            <a:endParaRPr lang="en-US" dirty="0"/>
          </a:p>
        </p:txBody>
      </p:sp>
    </p:spTree>
    <p:extLst>
      <p:ext uri="{BB962C8B-B14F-4D97-AF65-F5344CB8AC3E}">
        <p14:creationId xmlns:p14="http://schemas.microsoft.com/office/powerpoint/2010/main" val="3758900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69133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pPr/>
              <a:t>‹#›</a:t>
            </a:fld>
            <a:endParaRPr lang="en-US" dirty="0"/>
          </a:p>
        </p:txBody>
      </p:sp>
    </p:spTree>
    <p:extLst>
      <p:ext uri="{BB962C8B-B14F-4D97-AF65-F5344CB8AC3E}">
        <p14:creationId xmlns:p14="http://schemas.microsoft.com/office/powerpoint/2010/main" val="2378650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t>‹#›</a:t>
            </a:fld>
            <a:endParaRPr lang="en-US" dirty="0"/>
          </a:p>
        </p:txBody>
      </p:sp>
    </p:spTree>
    <p:extLst>
      <p:ext uri="{BB962C8B-B14F-4D97-AF65-F5344CB8AC3E}">
        <p14:creationId xmlns:p14="http://schemas.microsoft.com/office/powerpoint/2010/main" val="242492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t>‹#›</a:t>
            </a:fld>
            <a:endParaRPr lang="en-US" dirty="0"/>
          </a:p>
        </p:txBody>
      </p:sp>
    </p:spTree>
    <p:extLst>
      <p:ext uri="{BB962C8B-B14F-4D97-AF65-F5344CB8AC3E}">
        <p14:creationId xmlns:p14="http://schemas.microsoft.com/office/powerpoint/2010/main" val="1813863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8219" name="Rectangle 27"/>
          <p:cNvSpPr>
            <a:spLocks noChangeArrowheads="1"/>
          </p:cNvSpPr>
          <p:nvPr userDrawn="1"/>
        </p:nvSpPr>
        <p:spPr bwMode="auto">
          <a:xfrm>
            <a:off x="6400800" y="6096000"/>
            <a:ext cx="1774825" cy="244475"/>
          </a:xfrm>
          <a:prstGeom prst="rect">
            <a:avLst/>
          </a:prstGeom>
          <a:noFill/>
          <a:ln w="9525">
            <a:noFill/>
            <a:miter lim="800000"/>
            <a:headEnd/>
            <a:tailEnd/>
          </a:ln>
          <a:effectLst/>
        </p:spPr>
        <p:txBody>
          <a:bodyPr wrap="none">
            <a:spAutoFit/>
          </a:bodyPr>
          <a:lstStyle/>
          <a:p>
            <a:pPr algn="l">
              <a:spcBef>
                <a:spcPct val="0"/>
              </a:spcBef>
            </a:pPr>
            <a:r>
              <a:rPr lang="en-US" sz="1000" dirty="0">
                <a:solidFill>
                  <a:schemeClr val="bg1"/>
                </a:solidFill>
              </a:rPr>
              <a:t>www.ngwebsolutions.com</a:t>
            </a:r>
            <a:endParaRPr lang="fr-FR" sz="1000" dirty="0">
              <a:solidFill>
                <a:schemeClr val="bg1"/>
              </a:solidFill>
            </a:endParaRPr>
          </a:p>
        </p:txBody>
      </p:sp>
      <p:sp>
        <p:nvSpPr>
          <p:cNvPr id="8224" name="Rectangle 32"/>
          <p:cNvSpPr>
            <a:spLocks noChangeArrowheads="1"/>
          </p:cNvSpPr>
          <p:nvPr userDrawn="1"/>
        </p:nvSpPr>
        <p:spPr bwMode="auto">
          <a:xfrm>
            <a:off x="6400800" y="6096000"/>
            <a:ext cx="219932" cy="246221"/>
          </a:xfrm>
          <a:prstGeom prst="rect">
            <a:avLst/>
          </a:prstGeom>
          <a:noFill/>
          <a:ln w="9525">
            <a:noFill/>
            <a:miter lim="800000"/>
            <a:headEnd/>
            <a:tailEnd/>
          </a:ln>
          <a:effectLst/>
        </p:spPr>
        <p:txBody>
          <a:bodyPr wrap="none">
            <a:spAutoFit/>
          </a:bodyPr>
          <a:lstStyle/>
          <a:p>
            <a:pPr algn="l">
              <a:spcBef>
                <a:spcPct val="0"/>
              </a:spcBef>
            </a:pPr>
            <a:r>
              <a:rPr lang="en-US" sz="1000" dirty="0">
                <a:solidFill>
                  <a:schemeClr val="bg1"/>
                </a:solidFill>
              </a:rPr>
              <a:t>.</a:t>
            </a:r>
            <a:endParaRPr lang="fr-FR" sz="1000" dirty="0">
              <a:solidFill>
                <a:schemeClr val="bg1"/>
              </a:solidFill>
            </a:endParaRPr>
          </a:p>
        </p:txBody>
      </p:sp>
    </p:spTree>
    <p:extLst>
      <p:ext uri="{BB962C8B-B14F-4D97-AF65-F5344CB8AC3E}">
        <p14:creationId xmlns:p14="http://schemas.microsoft.com/office/powerpoint/2010/main" val="2080062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t>‹#›</a:t>
            </a:fld>
            <a:endParaRPr lang="en-US" dirty="0"/>
          </a:p>
        </p:txBody>
      </p:sp>
    </p:spTree>
    <p:extLst>
      <p:ext uri="{BB962C8B-B14F-4D97-AF65-F5344CB8AC3E}">
        <p14:creationId xmlns:p14="http://schemas.microsoft.com/office/powerpoint/2010/main" val="271668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NGWeb Solutions, LLC - Confidential and  Proprietary - Do not share without permission</a:t>
            </a:r>
          </a:p>
        </p:txBody>
      </p:sp>
      <p:sp>
        <p:nvSpPr>
          <p:cNvPr id="6" name="Slide Number Placeholder 5"/>
          <p:cNvSpPr>
            <a:spLocks noGrp="1"/>
          </p:cNvSpPr>
          <p:nvPr>
            <p:ph type="sldNum" sz="quarter" idx="12"/>
          </p:nvPr>
        </p:nvSpPr>
        <p:spPr/>
        <p:txBody>
          <a:bodyPr/>
          <a:lstStyle/>
          <a:p>
            <a:fld id="{AFBC034E-ACCC-4B1D-A181-8A8AEE407FC0}" type="slidenum">
              <a:rPr lang="en-US" smtClean="0"/>
              <a:t>‹#›</a:t>
            </a:fld>
            <a:endParaRPr lang="en-US" dirty="0"/>
          </a:p>
        </p:txBody>
      </p:sp>
    </p:spTree>
    <p:extLst>
      <p:ext uri="{BB962C8B-B14F-4D97-AF65-F5344CB8AC3E}">
        <p14:creationId xmlns:p14="http://schemas.microsoft.com/office/powerpoint/2010/main" val="3180400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2470" y="305765"/>
            <a:ext cx="7703820" cy="891540"/>
          </a:xfrm>
        </p:spPr>
        <p:txBody>
          <a:bodyPr/>
          <a:lstStyle/>
          <a:p>
            <a:r>
              <a:rPr lang="en-US" dirty="0"/>
              <a:t>Click to edit Master title style</a:t>
            </a:r>
          </a:p>
        </p:txBody>
      </p:sp>
      <p:sp>
        <p:nvSpPr>
          <p:cNvPr id="3" name="Content Placeholder 2"/>
          <p:cNvSpPr>
            <a:spLocks noGrp="1"/>
          </p:cNvSpPr>
          <p:nvPr>
            <p:ph sz="half" idx="1"/>
          </p:nvPr>
        </p:nvSpPr>
        <p:spPr>
          <a:xfrm>
            <a:off x="712470" y="1600518"/>
            <a:ext cx="3777465" cy="427449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7095" y="1600518"/>
            <a:ext cx="3777466" cy="42745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NGWeb Solutions, LLC - Confidential and  Proprietary - Do not share without permission</a:t>
            </a:r>
          </a:p>
        </p:txBody>
      </p:sp>
      <p:sp>
        <p:nvSpPr>
          <p:cNvPr id="7" name="Slide Number Placeholder 6"/>
          <p:cNvSpPr>
            <a:spLocks noGrp="1"/>
          </p:cNvSpPr>
          <p:nvPr>
            <p:ph type="sldNum" sz="quarter" idx="12"/>
          </p:nvPr>
        </p:nvSpPr>
        <p:spPr/>
        <p:txBody>
          <a:bodyPr/>
          <a:lstStyle/>
          <a:p>
            <a:fld id="{AFBC034E-ACCC-4B1D-A181-8A8AEE407FC0}" type="slidenum">
              <a:rPr lang="en-US" smtClean="0"/>
              <a:t>‹#›</a:t>
            </a:fld>
            <a:endParaRPr lang="en-US" dirty="0"/>
          </a:p>
        </p:txBody>
      </p:sp>
    </p:spTree>
    <p:extLst>
      <p:ext uri="{BB962C8B-B14F-4D97-AF65-F5344CB8AC3E}">
        <p14:creationId xmlns:p14="http://schemas.microsoft.com/office/powerpoint/2010/main" val="210249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783" y="295352"/>
            <a:ext cx="7033897"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89225" y="2023823"/>
            <a:ext cx="34247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9225" y="2600086"/>
            <a:ext cx="34247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46266" y="2023823"/>
            <a:ext cx="34247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6266" y="2600086"/>
            <a:ext cx="34247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NGWeb Solutions, LLC - Confidential and  Proprietary - Do not share without permission</a:t>
            </a:r>
          </a:p>
        </p:txBody>
      </p:sp>
      <p:sp>
        <p:nvSpPr>
          <p:cNvPr id="9" name="Slide Number Placeholder 8"/>
          <p:cNvSpPr>
            <a:spLocks noGrp="1"/>
          </p:cNvSpPr>
          <p:nvPr>
            <p:ph type="sldNum" sz="quarter" idx="12"/>
          </p:nvPr>
        </p:nvSpPr>
        <p:spPr/>
        <p:txBody>
          <a:bodyPr/>
          <a:lstStyle/>
          <a:p>
            <a:fld id="{AFBC034E-ACCC-4B1D-A181-8A8AEE407FC0}" type="slidenum">
              <a:rPr lang="en-US" smtClean="0"/>
              <a:t>‹#›</a:t>
            </a:fld>
            <a:endParaRPr lang="en-US" dirty="0"/>
          </a:p>
        </p:txBody>
      </p:sp>
    </p:spTree>
    <p:extLst>
      <p:ext uri="{BB962C8B-B14F-4D97-AF65-F5344CB8AC3E}">
        <p14:creationId xmlns:p14="http://schemas.microsoft.com/office/powerpoint/2010/main" val="3106280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3899" y="300990"/>
            <a:ext cx="7406640" cy="86868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a:t>
            </a:fld>
            <a:endParaRPr lang="en-US" dirty="0"/>
          </a:p>
        </p:txBody>
      </p:sp>
    </p:spTree>
    <p:extLst>
      <p:ext uri="{BB962C8B-B14F-4D97-AF65-F5344CB8AC3E}">
        <p14:creationId xmlns:p14="http://schemas.microsoft.com/office/powerpoint/2010/main" val="397874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NGWeb Solutions, LLC - Confidential and  Proprietary - Do not share without permission</a:t>
            </a:r>
          </a:p>
        </p:txBody>
      </p:sp>
      <p:sp>
        <p:nvSpPr>
          <p:cNvPr id="4" name="Slide Number Placeholder 3"/>
          <p:cNvSpPr>
            <a:spLocks noGrp="1"/>
          </p:cNvSpPr>
          <p:nvPr>
            <p:ph type="sldNum" sz="quarter" idx="12"/>
          </p:nvPr>
        </p:nvSpPr>
        <p:spPr/>
        <p:txBody>
          <a:bodyPr/>
          <a:lstStyle/>
          <a:p>
            <a:fld id="{AFBC034E-ACCC-4B1D-A181-8A8AEE407FC0}" type="slidenum">
              <a:rPr lang="en-US" smtClean="0"/>
              <a:t>‹#›</a:t>
            </a:fld>
            <a:endParaRPr lang="en-US" dirty="0"/>
          </a:p>
        </p:txBody>
      </p:sp>
    </p:spTree>
    <p:extLst>
      <p:ext uri="{BB962C8B-B14F-4D97-AF65-F5344CB8AC3E}">
        <p14:creationId xmlns:p14="http://schemas.microsoft.com/office/powerpoint/2010/main" val="271858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NGWeb Solutions, LLC - Confidential and  Proprietary - Do not share without permission</a:t>
            </a:r>
          </a:p>
        </p:txBody>
      </p:sp>
      <p:sp>
        <p:nvSpPr>
          <p:cNvPr id="7" name="Slide Number Placeholder 6"/>
          <p:cNvSpPr>
            <a:spLocks noGrp="1"/>
          </p:cNvSpPr>
          <p:nvPr>
            <p:ph type="sldNum" sz="quarter" idx="12"/>
          </p:nvPr>
        </p:nvSpPr>
        <p:spPr/>
        <p:txBody>
          <a:bodyPr/>
          <a:lstStyle/>
          <a:p>
            <a:fld id="{AFBC034E-ACCC-4B1D-A181-8A8AEE407FC0}" type="slidenum">
              <a:rPr lang="en-US" smtClean="0"/>
              <a:t>‹#›</a:t>
            </a:fld>
            <a:endParaRPr lang="en-US" dirty="0"/>
          </a:p>
        </p:txBody>
      </p:sp>
    </p:spTree>
    <p:extLst>
      <p:ext uri="{BB962C8B-B14F-4D97-AF65-F5344CB8AC3E}">
        <p14:creationId xmlns:p14="http://schemas.microsoft.com/office/powerpoint/2010/main" val="2459072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NGWeb Solutions, LLC - Confidential and  Proprietary - Do not share without permission</a:t>
            </a:r>
          </a:p>
        </p:txBody>
      </p:sp>
      <p:sp>
        <p:nvSpPr>
          <p:cNvPr id="7" name="Slide Number Placeholder 6"/>
          <p:cNvSpPr>
            <a:spLocks noGrp="1"/>
          </p:cNvSpPr>
          <p:nvPr>
            <p:ph type="sldNum" sz="quarter" idx="12"/>
          </p:nvPr>
        </p:nvSpPr>
        <p:spPr/>
        <p:txBody>
          <a:bodyPr/>
          <a:lstStyle/>
          <a:p>
            <a:fld id="{AFBC034E-ACCC-4B1D-A181-8A8AEE407FC0}" type="slidenum">
              <a:rPr lang="en-US" smtClean="0"/>
              <a:t>‹#›</a:t>
            </a:fld>
            <a:endParaRPr lang="en-US" dirty="0"/>
          </a:p>
        </p:txBody>
      </p:sp>
    </p:spTree>
    <p:extLst>
      <p:ext uri="{BB962C8B-B14F-4D97-AF65-F5344CB8AC3E}">
        <p14:creationId xmlns:p14="http://schemas.microsoft.com/office/powerpoint/2010/main" val="1571761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708660" y="274321"/>
            <a:ext cx="7806690" cy="866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userDrawn="1">
            <p:ph type="body" idx="1"/>
          </p:nvPr>
        </p:nvSpPr>
        <p:spPr>
          <a:xfrm>
            <a:off x="708660" y="1325880"/>
            <a:ext cx="7806690" cy="469262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5511581" y="6590004"/>
            <a:ext cx="894116" cy="230189"/>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userDrawn="1">
            <p:ph type="ftr" sz="quarter" idx="3"/>
          </p:nvPr>
        </p:nvSpPr>
        <p:spPr>
          <a:xfrm>
            <a:off x="609599" y="6590004"/>
            <a:ext cx="4622973" cy="230190"/>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r>
              <a:rPr lang="en-US" dirty="0"/>
              <a:t>NGWeb Solutions, LLC - Confidential and  Proprietary - Do not share without permission</a:t>
            </a:r>
          </a:p>
        </p:txBody>
      </p:sp>
      <p:pic>
        <p:nvPicPr>
          <p:cNvPr id="19" name="Picture 2" descr="http://www.ngwebsolutions.com/images/ngws_logo.gif"/>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609599" y="6250940"/>
            <a:ext cx="1265174" cy="334007"/>
          </a:xfrm>
          <a:prstGeom prst="rect">
            <a:avLst/>
          </a:prstGeom>
          <a:noFill/>
          <a:extLst>
            <a:ext uri="{909E8E84-426E-40DD-AFC4-6F175D3DCCD1}">
              <a14:hiddenFill xmlns:a14="http://schemas.microsoft.com/office/drawing/2010/main">
                <a:solidFill>
                  <a:srgbClr val="FFFFFF"/>
                </a:solidFill>
              </a14:hiddenFill>
            </a:ext>
          </a:extLst>
        </p:spPr>
      </p:pic>
      <p:sp>
        <p:nvSpPr>
          <p:cNvPr id="26" name="Freeform 25"/>
          <p:cNvSpPr/>
          <p:nvPr userDrawn="1"/>
        </p:nvSpPr>
        <p:spPr>
          <a:xfrm>
            <a:off x="8515350" y="5932170"/>
            <a:ext cx="639032" cy="925829"/>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26"/>
          <p:cNvSpPr/>
          <p:nvPr userDrawn="1"/>
        </p:nvSpPr>
        <p:spPr>
          <a:xfrm>
            <a:off x="-8466" y="-8467"/>
            <a:ext cx="618065" cy="231732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userDrawn="1">
            <p:ph type="sldNum" sz="quarter" idx="4"/>
          </p:nvPr>
        </p:nvSpPr>
        <p:spPr>
          <a:xfrm>
            <a:off x="8627806" y="6590004"/>
            <a:ext cx="512638" cy="230190"/>
          </a:xfrm>
          <a:prstGeom prst="rect">
            <a:avLst/>
          </a:prstGeom>
        </p:spPr>
        <p:txBody>
          <a:bodyPr vert="horz" lIns="91440" tIns="45720" rIns="91440" bIns="45720" rtlCol="0" anchor="ctr"/>
          <a:lstStyle>
            <a:lvl1pPr algn="r">
              <a:defRPr sz="800">
                <a:solidFill>
                  <a:schemeClr val="bg1"/>
                </a:solidFill>
                <a:latin typeface="Arial" panose="020B0604020202020204" pitchFamily="34" charset="0"/>
                <a:cs typeface="Arial" panose="020B0604020202020204" pitchFamily="34" charset="0"/>
              </a:defRPr>
            </a:lvl1pPr>
          </a:lstStyle>
          <a:p>
            <a:fld id="{AFBC034E-ACCC-4B1D-A181-8A8AEE407FC0}" type="slidenum">
              <a:rPr lang="en-US" smtClean="0"/>
              <a:pPr/>
              <a:t>‹#›</a:t>
            </a:fld>
            <a:endParaRPr lang="en-US" dirty="0"/>
          </a:p>
        </p:txBody>
      </p:sp>
    </p:spTree>
    <p:extLst>
      <p:ext uri="{BB962C8B-B14F-4D97-AF65-F5344CB8AC3E}">
        <p14:creationId xmlns:p14="http://schemas.microsoft.com/office/powerpoint/2010/main" val="287043197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hf hdr="0" dt="0"/>
  <p:txStyles>
    <p:title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panose="05000000000000000000" pitchFamily="2" charset="2"/>
        <a:buChar char="Ø"/>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1.wmf"/></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utk.studentemployment.ngwebsolutions.co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wm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utk.studentemployment.ngwebsolutions.co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0.w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oa.studentemployment.ngwebsolutions.com/"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8244" y="3927900"/>
            <a:ext cx="5826719" cy="657005"/>
          </a:xfrm>
        </p:spPr>
        <p:txBody>
          <a:bodyPr/>
          <a:lstStyle/>
          <a:p>
            <a:r>
              <a:rPr lang="en-US" sz="3200" dirty="0"/>
              <a:t>Employee Training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8849" y="1176733"/>
            <a:ext cx="1446654" cy="832280"/>
          </a:xfrm>
          <a:prstGeom prst="rect">
            <a:avLst/>
          </a:prstGeom>
        </p:spPr>
      </p:pic>
      <p:pic>
        <p:nvPicPr>
          <p:cNvPr id="5" name="Picture 4">
            <a:extLst>
              <a:ext uri="{FF2B5EF4-FFF2-40B4-BE49-F238E27FC236}">
                <a16:creationId xmlns:a16="http://schemas.microsoft.com/office/drawing/2014/main" xmlns="" id="{8D0CA87B-8804-4F83-8075-5432E8F72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5182" y="1176733"/>
            <a:ext cx="2999234" cy="832280"/>
          </a:xfrm>
          <a:prstGeom prst="rect">
            <a:avLst/>
          </a:prstGeom>
        </p:spPr>
      </p:pic>
      <p:pic>
        <p:nvPicPr>
          <p:cNvPr id="6" name="Picture 5">
            <a:extLst>
              <a:ext uri="{FF2B5EF4-FFF2-40B4-BE49-F238E27FC236}">
                <a16:creationId xmlns:a16="http://schemas.microsoft.com/office/drawing/2014/main" xmlns="" id="{C5699992-FE47-467D-9B51-C52808497E22}"/>
              </a:ext>
            </a:extLst>
          </p:cNvPr>
          <p:cNvPicPr>
            <a:picLocks noChangeAspect="1"/>
          </p:cNvPicPr>
          <p:nvPr/>
        </p:nvPicPr>
        <p:blipFill>
          <a:blip r:embed="rId4"/>
          <a:stretch>
            <a:fillRect/>
          </a:stretch>
        </p:blipFill>
        <p:spPr>
          <a:xfrm>
            <a:off x="1679426" y="2843497"/>
            <a:ext cx="5785147" cy="641383"/>
          </a:xfrm>
          <a:prstGeom prst="rect">
            <a:avLst/>
          </a:prstGeom>
        </p:spPr>
      </p:pic>
    </p:spTree>
    <p:extLst>
      <p:ext uri="{BB962C8B-B14F-4D97-AF65-F5344CB8AC3E}">
        <p14:creationId xmlns:p14="http://schemas.microsoft.com/office/powerpoint/2010/main" val="4008481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73932" y="6043848"/>
            <a:ext cx="1043549" cy="546156"/>
          </a:xfrm>
          <a:prstGeom prst="rect">
            <a:avLst/>
          </a:prstGeom>
        </p:spPr>
      </p:pic>
      <p:sp>
        <p:nvSpPr>
          <p:cNvPr id="5" name="Slide Number Placeholder 4"/>
          <p:cNvSpPr>
            <a:spLocks noGrp="1"/>
          </p:cNvSpPr>
          <p:nvPr>
            <p:ph type="sldNum" sz="quarter" idx="12"/>
          </p:nvPr>
        </p:nvSpPr>
        <p:spPr/>
        <p:txBody>
          <a:bodyPr/>
          <a:lstStyle/>
          <a:p>
            <a:fld id="{AFBC034E-ACCC-4B1D-A181-8A8AEE407FC0}" type="slidenum">
              <a:rPr lang="en-US" smtClean="0"/>
              <a:t>10</a:t>
            </a:fld>
            <a:endParaRPr lang="en-US" dirty="0"/>
          </a:p>
        </p:txBody>
      </p:sp>
      <p:sp>
        <p:nvSpPr>
          <p:cNvPr id="8" name="Title 1"/>
          <p:cNvSpPr txBox="1">
            <a:spLocks/>
          </p:cNvSpPr>
          <p:nvPr/>
        </p:nvSpPr>
        <p:spPr>
          <a:xfrm>
            <a:off x="978195" y="424323"/>
            <a:ext cx="8085777" cy="494744"/>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Quick Search: A search containing pre-defined criteria</a:t>
            </a:r>
          </a:p>
        </p:txBody>
      </p:sp>
      <p:sp>
        <p:nvSpPr>
          <p:cNvPr id="10" name="Content Placeholder 2"/>
          <p:cNvSpPr>
            <a:spLocks noGrp="1"/>
          </p:cNvSpPr>
          <p:nvPr>
            <p:ph idx="1"/>
          </p:nvPr>
        </p:nvSpPr>
        <p:spPr>
          <a:xfrm>
            <a:off x="649724" y="4705067"/>
            <a:ext cx="8234401" cy="1215467"/>
          </a:xfrm>
        </p:spPr>
        <p:txBody>
          <a:bodyPr>
            <a:noAutofit/>
          </a:bodyPr>
          <a:lstStyle/>
          <a:p>
            <a:r>
              <a:rPr lang="en-US" sz="1600" dirty="0"/>
              <a:t>After clicking the ‘Find a Job’ function, select a specific pre-defined ‘Quick Search’ you would like to utilize to find a job.</a:t>
            </a:r>
          </a:p>
          <a:p>
            <a:r>
              <a:rPr lang="en-US" sz="1600" dirty="0"/>
              <a:t>Otherwise, to define your own custom job search filters click ‘Advanced Search’.</a:t>
            </a:r>
          </a:p>
          <a:p>
            <a:endParaRPr lang="en-US" sz="1600" dirty="0"/>
          </a:p>
        </p:txBody>
      </p:sp>
      <p:pic>
        <p:nvPicPr>
          <p:cNvPr id="3" name="Picture 2">
            <a:extLst>
              <a:ext uri="{FF2B5EF4-FFF2-40B4-BE49-F238E27FC236}">
                <a16:creationId xmlns:a16="http://schemas.microsoft.com/office/drawing/2014/main" xmlns="" id="{4C6C5AD4-68E7-4646-B3FE-FBACFCE80DDB}"/>
              </a:ext>
            </a:extLst>
          </p:cNvPr>
          <p:cNvPicPr>
            <a:picLocks noChangeAspect="1"/>
          </p:cNvPicPr>
          <p:nvPr/>
        </p:nvPicPr>
        <p:blipFill>
          <a:blip r:embed="rId3"/>
          <a:stretch>
            <a:fillRect/>
          </a:stretch>
        </p:blipFill>
        <p:spPr>
          <a:xfrm>
            <a:off x="1007414" y="1077452"/>
            <a:ext cx="7620392" cy="3397425"/>
          </a:xfrm>
          <a:prstGeom prst="rect">
            <a:avLst/>
          </a:prstGeom>
          <a:ln>
            <a:solidFill>
              <a:schemeClr val="bg1">
                <a:lumMod val="75000"/>
              </a:schemeClr>
            </a:solidFill>
          </a:ln>
        </p:spPr>
      </p:pic>
    </p:spTree>
    <p:extLst>
      <p:ext uri="{BB962C8B-B14F-4D97-AF65-F5344CB8AC3E}">
        <p14:creationId xmlns:p14="http://schemas.microsoft.com/office/powerpoint/2010/main" val="885739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1827" y="5916901"/>
            <a:ext cx="1043549" cy="546156"/>
          </a:xfrm>
          <a:prstGeom prst="rect">
            <a:avLst/>
          </a:prstGeom>
        </p:spPr>
      </p:pic>
      <p:sp>
        <p:nvSpPr>
          <p:cNvPr id="5" name="Slide Number Placeholder 4"/>
          <p:cNvSpPr>
            <a:spLocks noGrp="1"/>
          </p:cNvSpPr>
          <p:nvPr>
            <p:ph type="sldNum" sz="quarter" idx="12"/>
          </p:nvPr>
        </p:nvSpPr>
        <p:spPr/>
        <p:txBody>
          <a:bodyPr/>
          <a:lstStyle/>
          <a:p>
            <a:fld id="{AFBC034E-ACCC-4B1D-A181-8A8AEE407FC0}" type="slidenum">
              <a:rPr lang="en-US" smtClean="0"/>
              <a:t>11</a:t>
            </a:fld>
            <a:endParaRPr lang="en-US" dirty="0"/>
          </a:p>
        </p:txBody>
      </p:sp>
      <p:sp>
        <p:nvSpPr>
          <p:cNvPr id="8" name="Title 1"/>
          <p:cNvSpPr txBox="1">
            <a:spLocks/>
          </p:cNvSpPr>
          <p:nvPr/>
        </p:nvSpPr>
        <p:spPr>
          <a:xfrm>
            <a:off x="609599" y="319812"/>
            <a:ext cx="8085777" cy="494744"/>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Advanced Search: Define your own custom job criteria</a:t>
            </a:r>
          </a:p>
        </p:txBody>
      </p:sp>
      <p:sp>
        <p:nvSpPr>
          <p:cNvPr id="10" name="Content Placeholder 2"/>
          <p:cNvSpPr>
            <a:spLocks noGrp="1"/>
          </p:cNvSpPr>
          <p:nvPr>
            <p:ph idx="1"/>
          </p:nvPr>
        </p:nvSpPr>
        <p:spPr>
          <a:xfrm>
            <a:off x="649724" y="4478235"/>
            <a:ext cx="8234401" cy="1215467"/>
          </a:xfrm>
        </p:spPr>
        <p:txBody>
          <a:bodyPr>
            <a:noAutofit/>
          </a:bodyPr>
          <a:lstStyle/>
          <a:p>
            <a:r>
              <a:rPr lang="en-US" sz="1200" dirty="0"/>
              <a:t>Click the ‘Advanced Search’ button to define your own job criteria you wish to search. </a:t>
            </a:r>
          </a:p>
          <a:p>
            <a:r>
              <a:rPr lang="en-US" sz="1200" dirty="0"/>
              <a:t>Advanced Search enables you to search for jobs by the following:</a:t>
            </a:r>
          </a:p>
          <a:p>
            <a:pPr lvl="1"/>
            <a:r>
              <a:rPr lang="en-US" sz="1200" dirty="0"/>
              <a:t>Keyword(s) Search</a:t>
            </a:r>
          </a:p>
          <a:p>
            <a:pPr lvl="1"/>
            <a:r>
              <a:rPr lang="en-US" sz="1200" dirty="0"/>
              <a:t>Search by Job Type Population (SOA Dean’s Office Service Positions, VHO Position, Casual Work Position, Film MFA Program Service Positions, etc.)</a:t>
            </a:r>
          </a:p>
          <a:p>
            <a:pPr lvl="1"/>
            <a:r>
              <a:rPr lang="en-US" sz="1200" dirty="0"/>
              <a:t>Job Category, Employers/Department, Time Frame, Wage, and Hours per Week</a:t>
            </a:r>
          </a:p>
        </p:txBody>
      </p:sp>
      <p:pic>
        <p:nvPicPr>
          <p:cNvPr id="3" name="Picture 2">
            <a:extLst>
              <a:ext uri="{FF2B5EF4-FFF2-40B4-BE49-F238E27FC236}">
                <a16:creationId xmlns:a16="http://schemas.microsoft.com/office/drawing/2014/main" xmlns="" id="{C4A9EA8D-9AC4-4285-BE72-E09D0E10C630}"/>
              </a:ext>
            </a:extLst>
          </p:cNvPr>
          <p:cNvPicPr>
            <a:picLocks noChangeAspect="1"/>
          </p:cNvPicPr>
          <p:nvPr/>
        </p:nvPicPr>
        <p:blipFill>
          <a:blip r:embed="rId4"/>
          <a:stretch>
            <a:fillRect/>
          </a:stretch>
        </p:blipFill>
        <p:spPr>
          <a:xfrm>
            <a:off x="1968099" y="787877"/>
            <a:ext cx="5039670" cy="3614002"/>
          </a:xfrm>
          <a:prstGeom prst="rect">
            <a:avLst/>
          </a:prstGeom>
          <a:ln>
            <a:solidFill>
              <a:schemeClr val="bg1">
                <a:lumMod val="75000"/>
              </a:schemeClr>
            </a:solidFill>
          </a:ln>
        </p:spPr>
      </p:pic>
    </p:spTree>
    <p:extLst>
      <p:ext uri="{BB962C8B-B14F-4D97-AF65-F5344CB8AC3E}">
        <p14:creationId xmlns:p14="http://schemas.microsoft.com/office/powerpoint/2010/main" val="1610946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940" y="892293"/>
            <a:ext cx="7373107" cy="657005"/>
          </a:xfrm>
        </p:spPr>
        <p:txBody>
          <a:bodyPr/>
          <a:lstStyle/>
          <a:p>
            <a:r>
              <a:rPr lang="en-US" sz="3200" dirty="0"/>
              <a:t>How to apply for a job</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7454" y="6068080"/>
            <a:ext cx="844950" cy="486111"/>
          </a:xfrm>
          <a:prstGeom prst="rect">
            <a:avLst/>
          </a:prstGeom>
        </p:spPr>
      </p:pic>
      <p:pic>
        <p:nvPicPr>
          <p:cNvPr id="4" name="Picture 3"/>
          <p:cNvPicPr>
            <a:picLocks noChangeAspect="1"/>
          </p:cNvPicPr>
          <p:nvPr/>
        </p:nvPicPr>
        <p:blipFill>
          <a:blip r:embed="rId3"/>
          <a:stretch>
            <a:fillRect/>
          </a:stretch>
        </p:blipFill>
        <p:spPr>
          <a:xfrm>
            <a:off x="3566705" y="1891236"/>
            <a:ext cx="1749576" cy="2210961"/>
          </a:xfrm>
          <a:prstGeom prst="rect">
            <a:avLst/>
          </a:prstGeom>
        </p:spPr>
      </p:pic>
    </p:spTree>
    <p:extLst>
      <p:ext uri="{BB962C8B-B14F-4D97-AF65-F5344CB8AC3E}">
        <p14:creationId xmlns:p14="http://schemas.microsoft.com/office/powerpoint/2010/main" val="2897073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1801" y="5988420"/>
            <a:ext cx="1043549" cy="546156"/>
          </a:xfrm>
          <a:prstGeom prst="rect">
            <a:avLst/>
          </a:prstGeom>
        </p:spPr>
      </p:pic>
      <p:sp>
        <p:nvSpPr>
          <p:cNvPr id="5" name="Slide Number Placeholder 4"/>
          <p:cNvSpPr>
            <a:spLocks noGrp="1"/>
          </p:cNvSpPr>
          <p:nvPr>
            <p:ph type="sldNum" sz="quarter" idx="12"/>
          </p:nvPr>
        </p:nvSpPr>
        <p:spPr/>
        <p:txBody>
          <a:bodyPr/>
          <a:lstStyle/>
          <a:p>
            <a:fld id="{AFBC034E-ACCC-4B1D-A181-8A8AEE407FC0}" type="slidenum">
              <a:rPr lang="en-US" smtClean="0"/>
              <a:t>13</a:t>
            </a:fld>
            <a:endParaRPr lang="en-US" dirty="0"/>
          </a:p>
        </p:txBody>
      </p:sp>
      <p:sp>
        <p:nvSpPr>
          <p:cNvPr id="8" name="Title 1"/>
          <p:cNvSpPr txBox="1">
            <a:spLocks/>
          </p:cNvSpPr>
          <p:nvPr/>
        </p:nvSpPr>
        <p:spPr>
          <a:xfrm>
            <a:off x="2417236" y="325479"/>
            <a:ext cx="4114800" cy="494744"/>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smtClean="0"/>
              <a:t> </a:t>
            </a:r>
            <a:r>
              <a:rPr lang="en-US" sz="3200" dirty="0"/>
              <a:t>Disclaimer Statements</a:t>
            </a:r>
          </a:p>
        </p:txBody>
      </p:sp>
      <p:sp>
        <p:nvSpPr>
          <p:cNvPr id="10" name="Content Placeholder 2"/>
          <p:cNvSpPr>
            <a:spLocks noGrp="1"/>
          </p:cNvSpPr>
          <p:nvPr>
            <p:ph idx="1"/>
          </p:nvPr>
        </p:nvSpPr>
        <p:spPr>
          <a:xfrm>
            <a:off x="649724" y="1166260"/>
            <a:ext cx="3209895" cy="4570194"/>
          </a:xfrm>
        </p:spPr>
        <p:txBody>
          <a:bodyPr>
            <a:noAutofit/>
          </a:bodyPr>
          <a:lstStyle/>
          <a:p>
            <a:r>
              <a:rPr lang="en-US" sz="1400" dirty="0"/>
              <a:t>In order to view available job listings, you may be required to review and agree to one or more Columbia University SOA Disclaimer statements. </a:t>
            </a:r>
          </a:p>
          <a:p>
            <a:r>
              <a:rPr lang="en-US" sz="1400" dirty="0"/>
              <a:t>A Columbia University SOA Disclaimer statement will be presented for each Job Type (SOA Dean’s Office Service Positions) available.</a:t>
            </a:r>
          </a:p>
          <a:p>
            <a:r>
              <a:rPr lang="en-US" sz="1400" dirty="0"/>
              <a:t>After you’ve successfully reviewed the applicable Columbia University SOA Disclaimer Statement(s), you will be required to click the ‘I agree’ button(s) before any available jobs of that Job Type population will be presented.</a:t>
            </a:r>
          </a:p>
        </p:txBody>
      </p:sp>
      <p:pic>
        <p:nvPicPr>
          <p:cNvPr id="1026" name="Picture 2" descr="C:\Users\jkeach\AppData\Local\Temp\SNAGHTML68098b.PNG">
            <a:extLst>
              <a:ext uri="{FF2B5EF4-FFF2-40B4-BE49-F238E27FC236}">
                <a16:creationId xmlns:a16="http://schemas.microsoft.com/office/drawing/2014/main" xmlns="" id="{C72FB309-2A30-4920-B6C0-82A03E572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760" y="1371554"/>
            <a:ext cx="5285232" cy="3194450"/>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462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3473" y="5899167"/>
            <a:ext cx="1043549" cy="546156"/>
          </a:xfrm>
          <a:prstGeom prst="rect">
            <a:avLst/>
          </a:prstGeom>
        </p:spPr>
      </p:pic>
      <p:sp>
        <p:nvSpPr>
          <p:cNvPr id="5" name="Slide Number Placeholder 4"/>
          <p:cNvSpPr>
            <a:spLocks noGrp="1"/>
          </p:cNvSpPr>
          <p:nvPr>
            <p:ph type="sldNum" sz="quarter" idx="12"/>
          </p:nvPr>
        </p:nvSpPr>
        <p:spPr/>
        <p:txBody>
          <a:bodyPr/>
          <a:lstStyle/>
          <a:p>
            <a:fld id="{AFBC034E-ACCC-4B1D-A181-8A8AEE407FC0}" type="slidenum">
              <a:rPr lang="en-US" smtClean="0"/>
              <a:t>14</a:t>
            </a:fld>
            <a:endParaRPr lang="en-US" dirty="0"/>
          </a:p>
        </p:txBody>
      </p:sp>
      <p:sp>
        <p:nvSpPr>
          <p:cNvPr id="8" name="Title 1"/>
          <p:cNvSpPr txBox="1">
            <a:spLocks/>
          </p:cNvSpPr>
          <p:nvPr/>
        </p:nvSpPr>
        <p:spPr>
          <a:xfrm>
            <a:off x="818707" y="325479"/>
            <a:ext cx="7809099" cy="494744"/>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Apply for one or more jobs with one single application!</a:t>
            </a:r>
          </a:p>
        </p:txBody>
      </p:sp>
      <p:sp>
        <p:nvSpPr>
          <p:cNvPr id="10" name="Content Placeholder 2"/>
          <p:cNvSpPr>
            <a:spLocks noGrp="1"/>
          </p:cNvSpPr>
          <p:nvPr>
            <p:ph idx="1"/>
          </p:nvPr>
        </p:nvSpPr>
        <p:spPr>
          <a:xfrm>
            <a:off x="1452641" y="5208331"/>
            <a:ext cx="6301339" cy="1381673"/>
          </a:xfrm>
        </p:spPr>
        <p:txBody>
          <a:bodyPr>
            <a:noAutofit/>
          </a:bodyPr>
          <a:lstStyle/>
          <a:p>
            <a:r>
              <a:rPr lang="en-US" sz="1400" dirty="0"/>
              <a:t>Simply click the box next to one or more jobs you wish to submit an application</a:t>
            </a:r>
          </a:p>
          <a:p>
            <a:r>
              <a:rPr lang="en-US" sz="1400" dirty="0"/>
              <a:t>Then, click the ‘Apply for Selected Jobs’ link.</a:t>
            </a:r>
          </a:p>
        </p:txBody>
      </p:sp>
      <p:pic>
        <p:nvPicPr>
          <p:cNvPr id="3" name="Picture 2">
            <a:extLst>
              <a:ext uri="{FF2B5EF4-FFF2-40B4-BE49-F238E27FC236}">
                <a16:creationId xmlns:a16="http://schemas.microsoft.com/office/drawing/2014/main" xmlns="" id="{75300612-2DEB-4218-8B0B-814483E87E76}"/>
              </a:ext>
            </a:extLst>
          </p:cNvPr>
          <p:cNvPicPr>
            <a:picLocks noChangeAspect="1"/>
          </p:cNvPicPr>
          <p:nvPr/>
        </p:nvPicPr>
        <p:blipFill>
          <a:blip r:embed="rId3"/>
          <a:stretch>
            <a:fillRect/>
          </a:stretch>
        </p:blipFill>
        <p:spPr>
          <a:xfrm>
            <a:off x="861625" y="781375"/>
            <a:ext cx="7582540" cy="4457728"/>
          </a:xfrm>
          <a:prstGeom prst="rect">
            <a:avLst/>
          </a:prstGeom>
          <a:ln>
            <a:solidFill>
              <a:schemeClr val="bg1">
                <a:lumMod val="75000"/>
              </a:schemeClr>
            </a:solidFill>
          </a:ln>
        </p:spPr>
      </p:pic>
    </p:spTree>
    <p:extLst>
      <p:ext uri="{BB962C8B-B14F-4D97-AF65-F5344CB8AC3E}">
        <p14:creationId xmlns:p14="http://schemas.microsoft.com/office/powerpoint/2010/main" val="3525259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1845D6-9A98-4D2D-B1CA-27FF0DF15D57}"/>
              </a:ext>
            </a:extLst>
          </p:cNvPr>
          <p:cNvSpPr>
            <a:spLocks noGrp="1"/>
          </p:cNvSpPr>
          <p:nvPr>
            <p:ph type="title"/>
          </p:nvPr>
        </p:nvSpPr>
        <p:spPr/>
        <p:txBody>
          <a:bodyPr/>
          <a:lstStyle/>
          <a:p>
            <a:pPr algn="ctr"/>
            <a:r>
              <a:rPr lang="en-US" dirty="0"/>
              <a:t>Login to </a:t>
            </a:r>
            <a:r>
              <a:rPr lang="en-US" dirty="0" err="1"/>
              <a:t>JobX</a:t>
            </a:r>
            <a:endParaRPr lang="en-US" dirty="0"/>
          </a:p>
        </p:txBody>
      </p:sp>
      <p:pic>
        <p:nvPicPr>
          <p:cNvPr id="6" name="Content Placeholder 5">
            <a:extLst>
              <a:ext uri="{FF2B5EF4-FFF2-40B4-BE49-F238E27FC236}">
                <a16:creationId xmlns:a16="http://schemas.microsoft.com/office/drawing/2014/main" xmlns="" id="{B9832B68-BC15-4A5C-A8EE-9193F73840A3}"/>
              </a:ext>
            </a:extLst>
          </p:cNvPr>
          <p:cNvPicPr>
            <a:picLocks noGrp="1" noChangeAspect="1"/>
          </p:cNvPicPr>
          <p:nvPr>
            <p:ph idx="1"/>
          </p:nvPr>
        </p:nvPicPr>
        <p:blipFill>
          <a:blip r:embed="rId2"/>
          <a:stretch>
            <a:fillRect/>
          </a:stretch>
        </p:blipFill>
        <p:spPr>
          <a:xfrm>
            <a:off x="1755941" y="1356567"/>
            <a:ext cx="5632117" cy="2433939"/>
          </a:xfrm>
          <a:prstGeom prst="rect">
            <a:avLst/>
          </a:prstGeom>
          <a:ln>
            <a:solidFill>
              <a:schemeClr val="bg1">
                <a:lumMod val="75000"/>
              </a:schemeClr>
            </a:solidFill>
          </a:ln>
        </p:spPr>
      </p:pic>
      <p:sp>
        <p:nvSpPr>
          <p:cNvPr id="4" name="Footer Placeholder 3">
            <a:extLst>
              <a:ext uri="{FF2B5EF4-FFF2-40B4-BE49-F238E27FC236}">
                <a16:creationId xmlns:a16="http://schemas.microsoft.com/office/drawing/2014/main" xmlns="" id="{BD0C9CC3-2A1B-461D-AD30-47FEE062374B}"/>
              </a:ext>
            </a:extLst>
          </p:cNvPr>
          <p:cNvSpPr>
            <a:spLocks noGrp="1"/>
          </p:cNvSpPr>
          <p:nvPr>
            <p:ph type="ftr" sz="quarter" idx="11"/>
          </p:nvPr>
        </p:nvSpPr>
        <p:spPr/>
        <p:txBody>
          <a:bodyPr/>
          <a:lstStyle/>
          <a:p>
            <a:r>
              <a:rPr lang="en-US"/>
              <a:t>NGWeb Solutions, LLC - Confidential and  Proprietary - Do not share without permission</a:t>
            </a:r>
            <a:endParaRPr lang="en-US" dirty="0"/>
          </a:p>
        </p:txBody>
      </p:sp>
      <p:sp>
        <p:nvSpPr>
          <p:cNvPr id="5" name="Slide Number Placeholder 4">
            <a:extLst>
              <a:ext uri="{FF2B5EF4-FFF2-40B4-BE49-F238E27FC236}">
                <a16:creationId xmlns:a16="http://schemas.microsoft.com/office/drawing/2014/main" xmlns="" id="{5BF4858D-86B8-4EEC-8684-6245D7926519}"/>
              </a:ext>
            </a:extLst>
          </p:cNvPr>
          <p:cNvSpPr>
            <a:spLocks noGrp="1"/>
          </p:cNvSpPr>
          <p:nvPr>
            <p:ph type="sldNum" sz="quarter" idx="12"/>
          </p:nvPr>
        </p:nvSpPr>
        <p:spPr/>
        <p:txBody>
          <a:bodyPr/>
          <a:lstStyle/>
          <a:p>
            <a:fld id="{AFBC034E-ACCC-4B1D-A181-8A8AEE407FC0}" type="slidenum">
              <a:rPr lang="en-US" smtClean="0"/>
              <a:t>15</a:t>
            </a:fld>
            <a:endParaRPr lang="en-US" dirty="0"/>
          </a:p>
        </p:txBody>
      </p:sp>
      <p:pic>
        <p:nvPicPr>
          <p:cNvPr id="7" name="Picture 6">
            <a:extLst>
              <a:ext uri="{FF2B5EF4-FFF2-40B4-BE49-F238E27FC236}">
                <a16:creationId xmlns:a16="http://schemas.microsoft.com/office/drawing/2014/main" xmlns="" id="{A45542CE-214C-4902-B1B4-78141265F2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4257" y="6037523"/>
            <a:ext cx="1043549" cy="546156"/>
          </a:xfrm>
          <a:prstGeom prst="rect">
            <a:avLst/>
          </a:prstGeom>
        </p:spPr>
      </p:pic>
      <p:sp>
        <p:nvSpPr>
          <p:cNvPr id="9" name="Content Placeholder 2">
            <a:extLst>
              <a:ext uri="{FF2B5EF4-FFF2-40B4-BE49-F238E27FC236}">
                <a16:creationId xmlns:a16="http://schemas.microsoft.com/office/drawing/2014/main" xmlns="" id="{91248606-89BB-4D6A-8CF6-AB0A7CE9CDC6}"/>
              </a:ext>
            </a:extLst>
          </p:cNvPr>
          <p:cNvSpPr txBox="1">
            <a:spLocks/>
          </p:cNvSpPr>
          <p:nvPr/>
        </p:nvSpPr>
        <p:spPr>
          <a:xfrm>
            <a:off x="369748" y="4619903"/>
            <a:ext cx="8774252" cy="141445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panose="05000000000000000000" pitchFamily="2" charset="2"/>
              <a:buChar char="Ø"/>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ct val="0"/>
              </a:spcBef>
              <a:buFont typeface="Wingdings" panose="05000000000000000000" pitchFamily="2" charset="2"/>
              <a:buNone/>
            </a:pPr>
            <a:r>
              <a:rPr lang="en-US" altLang="en-US" sz="1900" dirty="0">
                <a:solidFill>
                  <a:srgbClr val="000000"/>
                </a:solidFill>
                <a:cs typeface="+mn-cs"/>
              </a:rPr>
              <a:t>	Login utilizing your Columbia University SOA ‘UNI’ and ‘Password’.</a:t>
            </a:r>
            <a:endParaRPr lang="en-US" altLang="en-US" sz="1600" dirty="0">
              <a:solidFill>
                <a:srgbClr val="000000"/>
              </a:solidFill>
              <a:cs typeface="+mn-cs"/>
            </a:endParaRPr>
          </a:p>
        </p:txBody>
      </p:sp>
    </p:spTree>
    <p:extLst>
      <p:ext uri="{BB962C8B-B14F-4D97-AF65-F5344CB8AC3E}">
        <p14:creationId xmlns:p14="http://schemas.microsoft.com/office/powerpoint/2010/main" val="720477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3183" y="6049926"/>
            <a:ext cx="844426" cy="441942"/>
          </a:xfrm>
          <a:prstGeom prst="rect">
            <a:avLst/>
          </a:prstGeom>
        </p:spPr>
      </p:pic>
      <p:sp>
        <p:nvSpPr>
          <p:cNvPr id="5" name="Slide Number Placeholder 4"/>
          <p:cNvSpPr>
            <a:spLocks noGrp="1"/>
          </p:cNvSpPr>
          <p:nvPr>
            <p:ph type="sldNum" sz="quarter" idx="12"/>
          </p:nvPr>
        </p:nvSpPr>
        <p:spPr/>
        <p:txBody>
          <a:bodyPr/>
          <a:lstStyle/>
          <a:p>
            <a:fld id="{AFBC034E-ACCC-4B1D-A181-8A8AEE407FC0}" type="slidenum">
              <a:rPr lang="en-US" smtClean="0"/>
              <a:t>16</a:t>
            </a:fld>
            <a:endParaRPr lang="en-US" dirty="0"/>
          </a:p>
        </p:txBody>
      </p:sp>
      <p:sp>
        <p:nvSpPr>
          <p:cNvPr id="8" name="Title 1"/>
          <p:cNvSpPr txBox="1">
            <a:spLocks/>
          </p:cNvSpPr>
          <p:nvPr/>
        </p:nvSpPr>
        <p:spPr>
          <a:xfrm>
            <a:off x="818707" y="325479"/>
            <a:ext cx="7809099" cy="494744"/>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Apply for one or more jobs with one single application!</a:t>
            </a:r>
          </a:p>
        </p:txBody>
      </p:sp>
      <p:sp>
        <p:nvSpPr>
          <p:cNvPr id="10" name="Content Placeholder 2"/>
          <p:cNvSpPr>
            <a:spLocks noGrp="1"/>
          </p:cNvSpPr>
          <p:nvPr>
            <p:ph idx="1"/>
          </p:nvPr>
        </p:nvSpPr>
        <p:spPr>
          <a:xfrm>
            <a:off x="609600" y="1073106"/>
            <a:ext cx="2388782" cy="4976820"/>
          </a:xfrm>
        </p:spPr>
        <p:txBody>
          <a:bodyPr>
            <a:noAutofit/>
          </a:bodyPr>
          <a:lstStyle/>
          <a:p>
            <a:r>
              <a:rPr lang="en-US" sz="1200" dirty="0"/>
              <a:t>Please fill out the questions on the application.  Any fields with a red asterisk are required to be completed before your application can be successfully completed.</a:t>
            </a:r>
          </a:p>
          <a:p>
            <a:r>
              <a:rPr lang="en-US" sz="1200" dirty="0"/>
              <a:t>Some of the fields may have information pre-filled.  Please be sure to review and update if the information is no longer accurate.</a:t>
            </a:r>
          </a:p>
          <a:p>
            <a:r>
              <a:rPr lang="en-US" sz="1200" dirty="0"/>
              <a:t>You may upload a resume for the hiring employer to review, if desired.  In order to do so, browse to that file on your computer and click ‘Open’, </a:t>
            </a:r>
          </a:p>
          <a:p>
            <a:r>
              <a:rPr lang="en-US" sz="1200" dirty="0"/>
              <a:t>Lastly, to submit your application to the hiring supervisors for all the jobs you selected, please click the “Submit” button.</a:t>
            </a:r>
          </a:p>
        </p:txBody>
      </p:sp>
      <p:pic>
        <p:nvPicPr>
          <p:cNvPr id="3" name="Picture 2">
            <a:extLst>
              <a:ext uri="{FF2B5EF4-FFF2-40B4-BE49-F238E27FC236}">
                <a16:creationId xmlns:a16="http://schemas.microsoft.com/office/drawing/2014/main" xmlns="" id="{8221F8A1-2938-48C9-AB3C-7B08EB6D538B}"/>
              </a:ext>
            </a:extLst>
          </p:cNvPr>
          <p:cNvPicPr>
            <a:picLocks noChangeAspect="1"/>
          </p:cNvPicPr>
          <p:nvPr/>
        </p:nvPicPr>
        <p:blipFill>
          <a:blip r:embed="rId3"/>
          <a:stretch>
            <a:fillRect/>
          </a:stretch>
        </p:blipFill>
        <p:spPr>
          <a:xfrm>
            <a:off x="2998382" y="1268624"/>
            <a:ext cx="5973849" cy="4332900"/>
          </a:xfrm>
          <a:prstGeom prst="rect">
            <a:avLst/>
          </a:prstGeom>
          <a:ln>
            <a:solidFill>
              <a:schemeClr val="bg1">
                <a:lumMod val="75000"/>
              </a:schemeClr>
            </a:solidFill>
          </a:ln>
        </p:spPr>
      </p:pic>
    </p:spTree>
    <p:extLst>
      <p:ext uri="{BB962C8B-B14F-4D97-AF65-F5344CB8AC3E}">
        <p14:creationId xmlns:p14="http://schemas.microsoft.com/office/powerpoint/2010/main" val="310051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3183" y="6049926"/>
            <a:ext cx="844426" cy="441942"/>
          </a:xfrm>
          <a:prstGeom prst="rect">
            <a:avLst/>
          </a:prstGeom>
        </p:spPr>
      </p:pic>
      <p:sp>
        <p:nvSpPr>
          <p:cNvPr id="5" name="Slide Number Placeholder 4"/>
          <p:cNvSpPr>
            <a:spLocks noGrp="1"/>
          </p:cNvSpPr>
          <p:nvPr>
            <p:ph type="sldNum" sz="quarter" idx="12"/>
          </p:nvPr>
        </p:nvSpPr>
        <p:spPr/>
        <p:txBody>
          <a:bodyPr/>
          <a:lstStyle/>
          <a:p>
            <a:fld id="{AFBC034E-ACCC-4B1D-A181-8A8AEE407FC0}" type="slidenum">
              <a:rPr lang="en-US" smtClean="0"/>
              <a:t>17</a:t>
            </a:fld>
            <a:endParaRPr lang="en-US" dirty="0"/>
          </a:p>
        </p:txBody>
      </p:sp>
      <p:sp>
        <p:nvSpPr>
          <p:cNvPr id="8" name="Title 1"/>
          <p:cNvSpPr txBox="1">
            <a:spLocks/>
          </p:cNvSpPr>
          <p:nvPr/>
        </p:nvSpPr>
        <p:spPr>
          <a:xfrm>
            <a:off x="818707" y="325479"/>
            <a:ext cx="7809099" cy="494744"/>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dirty="0"/>
              <a:t>Rank your Applications</a:t>
            </a:r>
          </a:p>
        </p:txBody>
      </p:sp>
      <p:sp>
        <p:nvSpPr>
          <p:cNvPr id="11" name="Content Placeholder 2"/>
          <p:cNvSpPr>
            <a:spLocks noGrp="1"/>
          </p:cNvSpPr>
          <p:nvPr>
            <p:ph idx="1"/>
          </p:nvPr>
        </p:nvSpPr>
        <p:spPr>
          <a:xfrm>
            <a:off x="1276795" y="5189368"/>
            <a:ext cx="6785749" cy="1381673"/>
          </a:xfrm>
        </p:spPr>
        <p:txBody>
          <a:bodyPr>
            <a:noAutofit/>
          </a:bodyPr>
          <a:lstStyle/>
          <a:p>
            <a:r>
              <a:rPr lang="en-US" sz="1400" dirty="0"/>
              <a:t>Upon successful submission of your application(s), you will be asked to Rank them.</a:t>
            </a:r>
          </a:p>
          <a:p>
            <a:r>
              <a:rPr lang="en-US" sz="1400" dirty="0"/>
              <a:t>Place a number 1 (being the most preferred job) and so on down to your least preferred job.</a:t>
            </a:r>
          </a:p>
          <a:p>
            <a:endParaRPr lang="en-US" sz="1400" dirty="0"/>
          </a:p>
        </p:txBody>
      </p:sp>
      <p:pic>
        <p:nvPicPr>
          <p:cNvPr id="9" name="Picture 8"/>
          <p:cNvPicPr>
            <a:picLocks noChangeAspect="1"/>
          </p:cNvPicPr>
          <p:nvPr/>
        </p:nvPicPr>
        <p:blipFill>
          <a:blip r:embed="rId3"/>
          <a:stretch>
            <a:fillRect/>
          </a:stretch>
        </p:blipFill>
        <p:spPr>
          <a:xfrm>
            <a:off x="1509522" y="879172"/>
            <a:ext cx="6191744" cy="4213826"/>
          </a:xfrm>
          <a:prstGeom prst="rect">
            <a:avLst/>
          </a:prstGeom>
          <a:ln>
            <a:solidFill>
              <a:schemeClr val="bg1">
                <a:lumMod val="75000"/>
              </a:schemeClr>
            </a:solidFill>
          </a:ln>
        </p:spPr>
      </p:pic>
    </p:spTree>
    <p:extLst>
      <p:ext uri="{BB962C8B-B14F-4D97-AF65-F5344CB8AC3E}">
        <p14:creationId xmlns:p14="http://schemas.microsoft.com/office/powerpoint/2010/main" val="361638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5959" y="1382205"/>
            <a:ext cx="6990335" cy="657005"/>
          </a:xfrm>
        </p:spPr>
        <p:txBody>
          <a:bodyPr/>
          <a:lstStyle/>
          <a:p>
            <a:r>
              <a:rPr lang="en-US" sz="3200" dirty="0"/>
              <a:t>How to Complete your JobMail Subscription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4963" y="6019954"/>
            <a:ext cx="844950" cy="486111"/>
          </a:xfrm>
          <a:prstGeom prst="rect">
            <a:avLst/>
          </a:prstGeom>
        </p:spPr>
      </p:pic>
      <p:pic>
        <p:nvPicPr>
          <p:cNvPr id="5" name="Picture 4" descr="MCj04352410000[1]"/>
          <p:cNvPicPr>
            <a:picLocks noChangeAspect="1" noChangeArrowheads="1"/>
          </p:cNvPicPr>
          <p:nvPr/>
        </p:nvPicPr>
        <p:blipFill>
          <a:blip r:embed="rId3" cstate="print"/>
          <a:srcRect/>
          <a:stretch>
            <a:fillRect/>
          </a:stretch>
        </p:blipFill>
        <p:spPr bwMode="auto">
          <a:xfrm>
            <a:off x="4626898" y="3497373"/>
            <a:ext cx="3074987" cy="1319212"/>
          </a:xfrm>
          <a:prstGeom prst="rect">
            <a:avLst/>
          </a:prstGeom>
          <a:noFill/>
        </p:spPr>
      </p:pic>
      <p:pic>
        <p:nvPicPr>
          <p:cNvPr id="6" name="Picture 3" descr="MCj04247880000[1]"/>
          <p:cNvPicPr>
            <a:picLocks noChangeAspect="1" noChangeArrowheads="1"/>
          </p:cNvPicPr>
          <p:nvPr/>
        </p:nvPicPr>
        <p:blipFill>
          <a:blip r:embed="rId4" cstate="print"/>
          <a:srcRect/>
          <a:stretch>
            <a:fillRect/>
          </a:stretch>
        </p:blipFill>
        <p:spPr bwMode="auto">
          <a:xfrm>
            <a:off x="1709254" y="3242579"/>
            <a:ext cx="1682750" cy="1828800"/>
          </a:xfrm>
          <a:prstGeom prst="rect">
            <a:avLst/>
          </a:prstGeom>
          <a:noFill/>
        </p:spPr>
      </p:pic>
      <p:cxnSp>
        <p:nvCxnSpPr>
          <p:cNvPr id="8" name="Straight Arrow Connector 7"/>
          <p:cNvCxnSpPr/>
          <p:nvPr/>
        </p:nvCxnSpPr>
        <p:spPr>
          <a:xfrm flipV="1">
            <a:off x="3657600" y="3944679"/>
            <a:ext cx="969298" cy="1"/>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418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1484" y="1615213"/>
            <a:ext cx="5826719" cy="657005"/>
          </a:xfrm>
        </p:spPr>
        <p:txBody>
          <a:bodyPr/>
          <a:lstStyle/>
          <a:p>
            <a:r>
              <a:rPr lang="en-US" sz="3200" dirty="0"/>
              <a:t>What is JobMail?</a:t>
            </a:r>
            <a:br>
              <a:rPr lang="en-US" sz="3200" dirty="0"/>
            </a:b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4456" y="5971828"/>
            <a:ext cx="844950" cy="486111"/>
          </a:xfrm>
          <a:prstGeom prst="rect">
            <a:avLst/>
          </a:prstGeom>
        </p:spPr>
      </p:pic>
      <p:pic>
        <p:nvPicPr>
          <p:cNvPr id="5" name="Picture 4" descr="MCj04352410000[1]"/>
          <p:cNvPicPr>
            <a:picLocks noChangeAspect="1" noChangeArrowheads="1"/>
          </p:cNvPicPr>
          <p:nvPr/>
        </p:nvPicPr>
        <p:blipFill>
          <a:blip r:embed="rId3" cstate="print"/>
          <a:srcRect/>
          <a:stretch>
            <a:fillRect/>
          </a:stretch>
        </p:blipFill>
        <p:spPr bwMode="auto">
          <a:xfrm>
            <a:off x="5416326" y="4726158"/>
            <a:ext cx="1526735" cy="654990"/>
          </a:xfrm>
          <a:prstGeom prst="rect">
            <a:avLst/>
          </a:prstGeom>
          <a:noFill/>
        </p:spPr>
      </p:pic>
      <p:pic>
        <p:nvPicPr>
          <p:cNvPr id="6" name="Picture 3" descr="MCj04247880000[1]"/>
          <p:cNvPicPr>
            <a:picLocks noChangeAspect="1" noChangeArrowheads="1"/>
          </p:cNvPicPr>
          <p:nvPr/>
        </p:nvPicPr>
        <p:blipFill>
          <a:blip r:embed="rId4" cstate="print"/>
          <a:srcRect/>
          <a:stretch>
            <a:fillRect/>
          </a:stretch>
        </p:blipFill>
        <p:spPr bwMode="auto">
          <a:xfrm>
            <a:off x="1878618" y="4419239"/>
            <a:ext cx="885090" cy="961909"/>
          </a:xfrm>
          <a:prstGeom prst="rect">
            <a:avLst/>
          </a:prstGeom>
          <a:noFill/>
        </p:spPr>
      </p:pic>
      <p:cxnSp>
        <p:nvCxnSpPr>
          <p:cNvPr id="8" name="Straight Arrow Connector 7"/>
          <p:cNvCxnSpPr/>
          <p:nvPr/>
        </p:nvCxnSpPr>
        <p:spPr>
          <a:xfrm flipV="1">
            <a:off x="3605368" y="5053652"/>
            <a:ext cx="969298" cy="1"/>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714507" y="1943716"/>
            <a:ext cx="5720318" cy="2031325"/>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JobMail is a system that notifies you automatically by email when jobs of interest to YOU are posted.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To enable JobMail, you must complete a JobMail subscription defining what types of jobs interest you.  Once you’ve updated your subscription, if any attributes of a new job being listed match your subscription attributes, you will receive email from the system.  This email will provide all the necessary details about the job so you can proactively apply for the job, if interested.</a:t>
            </a:r>
          </a:p>
        </p:txBody>
      </p:sp>
      <p:pic>
        <p:nvPicPr>
          <p:cNvPr id="9" name="Picture 8">
            <a:extLst>
              <a:ext uri="{FF2B5EF4-FFF2-40B4-BE49-F238E27FC236}">
                <a16:creationId xmlns:a16="http://schemas.microsoft.com/office/drawing/2014/main" xmlns="" id="{1196C8F8-4C86-43EA-B1F2-B551996A8701}"/>
              </a:ext>
            </a:extLst>
          </p:cNvPr>
          <p:cNvPicPr>
            <a:picLocks noChangeAspect="1"/>
          </p:cNvPicPr>
          <p:nvPr/>
        </p:nvPicPr>
        <p:blipFill>
          <a:blip r:embed="rId5"/>
          <a:stretch>
            <a:fillRect/>
          </a:stretch>
        </p:blipFill>
        <p:spPr>
          <a:xfrm>
            <a:off x="1632092" y="252021"/>
            <a:ext cx="5785147" cy="641383"/>
          </a:xfrm>
          <a:prstGeom prst="rect">
            <a:avLst/>
          </a:prstGeom>
        </p:spPr>
      </p:pic>
    </p:spTree>
    <p:extLst>
      <p:ext uri="{BB962C8B-B14F-4D97-AF65-F5344CB8AC3E}">
        <p14:creationId xmlns:p14="http://schemas.microsoft.com/office/powerpoint/2010/main" val="1243202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7520" y="396724"/>
            <a:ext cx="3435050" cy="866570"/>
          </a:xfrm>
        </p:spPr>
        <p:txBody>
          <a:bodyPr>
            <a:noAutofit/>
          </a:bodyPr>
          <a:lstStyle/>
          <a:p>
            <a:r>
              <a:rPr lang="en-US" altLang="en-US" dirty="0"/>
              <a:t>= A Total Solution</a:t>
            </a:r>
          </a:p>
        </p:txBody>
      </p:sp>
      <p:sp>
        <p:nvSpPr>
          <p:cNvPr id="3" name="Content Placeholder 2"/>
          <p:cNvSpPr>
            <a:spLocks noGrp="1"/>
          </p:cNvSpPr>
          <p:nvPr>
            <p:ph idx="1"/>
          </p:nvPr>
        </p:nvSpPr>
        <p:spPr>
          <a:xfrm>
            <a:off x="821116" y="1856966"/>
            <a:ext cx="7806690" cy="3650565"/>
          </a:xfrm>
        </p:spPr>
        <p:txBody>
          <a:bodyPr>
            <a:normAutofit fontScale="92500" lnSpcReduction="20000"/>
          </a:bodyPr>
          <a:lstStyle/>
          <a:p>
            <a:pPr>
              <a:spcBef>
                <a:spcPct val="0"/>
              </a:spcBef>
            </a:pPr>
            <a:r>
              <a:rPr lang="en-US" altLang="en-US" b="1" dirty="0">
                <a:solidFill>
                  <a:srgbClr val="000000"/>
                </a:solidFill>
                <a:cs typeface="+mn-cs"/>
              </a:rPr>
              <a:t>JobX </a:t>
            </a:r>
            <a:r>
              <a:rPr lang="en-US" altLang="en-US" dirty="0">
                <a:solidFill>
                  <a:srgbClr val="000000"/>
                </a:solidFill>
                <a:cs typeface="+mn-cs"/>
              </a:rPr>
              <a:t>helps schools automate the job posting, application submission/review, hire creation/approval, and reporting processes for employees, employers, and site administrators.</a:t>
            </a:r>
          </a:p>
          <a:p>
            <a:pPr marL="0" indent="0">
              <a:spcBef>
                <a:spcPct val="0"/>
              </a:spcBef>
              <a:buNone/>
            </a:pPr>
            <a:endParaRPr lang="en-US" altLang="en-US" dirty="0">
              <a:solidFill>
                <a:srgbClr val="000000"/>
              </a:solidFill>
              <a:cs typeface="+mn-cs"/>
            </a:endParaRPr>
          </a:p>
          <a:p>
            <a:pPr>
              <a:spcBef>
                <a:spcPct val="0"/>
              </a:spcBef>
            </a:pPr>
            <a:r>
              <a:rPr lang="en-US" altLang="en-US" b="1" dirty="0" err="1">
                <a:solidFill>
                  <a:srgbClr val="000000"/>
                </a:solidFill>
              </a:rPr>
              <a:t>TimesheetX</a:t>
            </a:r>
            <a:r>
              <a:rPr lang="en-US" altLang="en-US" dirty="0">
                <a:solidFill>
                  <a:srgbClr val="000000"/>
                </a:solidFill>
              </a:rPr>
              <a:t> helps schools automate the time sheet submission and approval process while ensuring compliance with labor and FWS regulations for employees, Supervisors, and administrators.</a:t>
            </a:r>
          </a:p>
          <a:p>
            <a:pPr>
              <a:spcBef>
                <a:spcPct val="0"/>
              </a:spcBef>
            </a:pPr>
            <a:endParaRPr lang="en-US" altLang="en-US" dirty="0">
              <a:solidFill>
                <a:srgbClr val="000000"/>
              </a:solidFill>
              <a:cs typeface="+mn-cs"/>
            </a:endParaRPr>
          </a:p>
          <a:p>
            <a:pPr>
              <a:spcBef>
                <a:spcPct val="0"/>
              </a:spcBef>
            </a:pPr>
            <a:r>
              <a:rPr lang="en-US" altLang="en-US" b="1" dirty="0" err="1"/>
              <a:t>JobX</a:t>
            </a:r>
            <a:r>
              <a:rPr lang="en-US" altLang="en-US" b="1" dirty="0"/>
              <a:t> and </a:t>
            </a:r>
            <a:r>
              <a:rPr lang="en-US" altLang="en-US" b="1" dirty="0" err="1"/>
              <a:t>TimesheetX</a:t>
            </a:r>
            <a:r>
              <a:rPr lang="en-US" altLang="en-US" b="1" dirty="0"/>
              <a:t> </a:t>
            </a:r>
            <a:r>
              <a:rPr lang="en-US" altLang="en-US" dirty="0"/>
              <a:t>are seamlessly integrated with your Columbia University SOA School information System (SIS).</a:t>
            </a:r>
          </a:p>
        </p:txBody>
      </p:sp>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138" y="257630"/>
            <a:ext cx="1446654" cy="832280"/>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9632" y="6295761"/>
            <a:ext cx="736806" cy="423895"/>
          </a:xfrm>
          <a:prstGeom prst="rect">
            <a:avLst/>
          </a:prstGeom>
        </p:spPr>
      </p:pic>
      <p:sp>
        <p:nvSpPr>
          <p:cNvPr id="7" name="Rectangle 6">
            <a:extLst>
              <a:ext uri="{FF2B5EF4-FFF2-40B4-BE49-F238E27FC236}">
                <a16:creationId xmlns:a16="http://schemas.microsoft.com/office/drawing/2014/main" xmlns="" id="{954D4E69-4615-4511-B110-2495C72664A2}"/>
              </a:ext>
            </a:extLst>
          </p:cNvPr>
          <p:cNvSpPr/>
          <p:nvPr/>
        </p:nvSpPr>
        <p:spPr>
          <a:xfrm>
            <a:off x="2353399" y="411013"/>
            <a:ext cx="405880" cy="646331"/>
          </a:xfrm>
          <a:prstGeom prst="rect">
            <a:avLst/>
          </a:prstGeom>
        </p:spPr>
        <p:txBody>
          <a:bodyPr wrap="none">
            <a:spAutoFit/>
          </a:bodyPr>
          <a:lstStyle/>
          <a:p>
            <a:r>
              <a:rPr lang="en-US" altLang="en-US" sz="3600" dirty="0">
                <a:solidFill>
                  <a:srgbClr val="2683C6"/>
                </a:solidFill>
                <a:latin typeface="Arial Narrow" panose="020B0606020202030204" pitchFamily="34" charset="0"/>
                <a:ea typeface="+mj-ea"/>
                <a:cs typeface="+mj-cs"/>
              </a:rPr>
              <a:t>+</a:t>
            </a:r>
            <a:endParaRPr lang="en-US" dirty="0"/>
          </a:p>
        </p:txBody>
      </p:sp>
      <p:pic>
        <p:nvPicPr>
          <p:cNvPr id="11" name="Picture 10">
            <a:extLst>
              <a:ext uri="{FF2B5EF4-FFF2-40B4-BE49-F238E27FC236}">
                <a16:creationId xmlns:a16="http://schemas.microsoft.com/office/drawing/2014/main" xmlns="" id="{91DCDBFF-ECE4-45B9-9971-73F4ACB516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3319" y="257630"/>
            <a:ext cx="2881879" cy="799714"/>
          </a:xfrm>
          <a:prstGeom prst="rect">
            <a:avLst/>
          </a:prstGeom>
        </p:spPr>
      </p:pic>
      <p:pic>
        <p:nvPicPr>
          <p:cNvPr id="12" name="Picture 11">
            <a:extLst>
              <a:ext uri="{FF2B5EF4-FFF2-40B4-BE49-F238E27FC236}">
                <a16:creationId xmlns:a16="http://schemas.microsoft.com/office/drawing/2014/main" xmlns="" id="{CB546C33-FEA8-4EE2-AFE9-7B1E7E4F60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4702" y="6275958"/>
            <a:ext cx="1623104" cy="450407"/>
          </a:xfrm>
          <a:prstGeom prst="rect">
            <a:avLst/>
          </a:prstGeom>
        </p:spPr>
      </p:pic>
    </p:spTree>
    <p:extLst>
      <p:ext uri="{BB962C8B-B14F-4D97-AF65-F5344CB8AC3E}">
        <p14:creationId xmlns:p14="http://schemas.microsoft.com/office/powerpoint/2010/main" val="3272965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48" y="5124450"/>
            <a:ext cx="8670693" cy="1084576"/>
          </a:xfrm>
        </p:spPr>
        <p:txBody>
          <a:bodyPr>
            <a:normAutofit/>
          </a:bodyPr>
          <a:lstStyle/>
          <a:p>
            <a:pPr marL="0" indent="0">
              <a:buNone/>
            </a:pPr>
            <a:r>
              <a:rPr lang="en-US" sz="1600" dirty="0"/>
              <a:t>Please navigate to the following URL and click the ‘Applicants &amp; Employees’ link.</a:t>
            </a:r>
          </a:p>
          <a:p>
            <a:pPr marL="0" indent="0">
              <a:buNone/>
            </a:pPr>
            <a:r>
              <a:rPr lang="en-US" sz="1600" dirty="0"/>
              <a:t/>
            </a:r>
            <a:br>
              <a:rPr lang="en-US" sz="1600" dirty="0"/>
            </a:br>
            <a:r>
              <a:rPr lang="en-US" sz="1600" dirty="0">
                <a:hlinkClick r:id="rId2"/>
              </a:rPr>
              <a:t>https://soa.studentemployment.ngwebsolutions.com/</a:t>
            </a:r>
            <a:endParaRPr lang="en-US" sz="1600" dirty="0"/>
          </a:p>
        </p:txBody>
      </p:sp>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20</a:t>
            </a:fld>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383" y="6042504"/>
            <a:ext cx="759423" cy="436907"/>
          </a:xfrm>
          <a:prstGeom prst="rect">
            <a:avLst/>
          </a:prstGeom>
        </p:spPr>
      </p:pic>
      <p:pic>
        <p:nvPicPr>
          <p:cNvPr id="7" name="Picture 6">
            <a:extLst>
              <a:ext uri="{FF2B5EF4-FFF2-40B4-BE49-F238E27FC236}">
                <a16:creationId xmlns:a16="http://schemas.microsoft.com/office/drawing/2014/main" xmlns="" id="{8EDA3BD2-B8FA-4C1A-B62A-C247B9134EDA}"/>
              </a:ext>
            </a:extLst>
          </p:cNvPr>
          <p:cNvPicPr>
            <a:picLocks noChangeAspect="1"/>
          </p:cNvPicPr>
          <p:nvPr/>
        </p:nvPicPr>
        <p:blipFill>
          <a:blip r:embed="rId4"/>
          <a:stretch>
            <a:fillRect/>
          </a:stretch>
        </p:blipFill>
        <p:spPr>
          <a:xfrm>
            <a:off x="1426429" y="519216"/>
            <a:ext cx="6291142" cy="4414745"/>
          </a:xfrm>
          <a:prstGeom prst="rect">
            <a:avLst/>
          </a:prstGeom>
          <a:ln>
            <a:solidFill>
              <a:schemeClr val="bg1">
                <a:lumMod val="75000"/>
              </a:schemeClr>
            </a:solidFill>
          </a:ln>
        </p:spPr>
      </p:pic>
    </p:spTree>
    <p:extLst>
      <p:ext uri="{BB962C8B-B14F-4D97-AF65-F5344CB8AC3E}">
        <p14:creationId xmlns:p14="http://schemas.microsoft.com/office/powerpoint/2010/main" val="32559672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638" y="148031"/>
            <a:ext cx="4715347" cy="866570"/>
          </a:xfrm>
        </p:spPr>
        <p:txBody>
          <a:bodyPr>
            <a:normAutofit/>
          </a:bodyPr>
          <a:lstStyle/>
          <a:p>
            <a:r>
              <a:rPr lang="en-US" sz="2800" dirty="0"/>
              <a:t>How to Login to </a:t>
            </a:r>
            <a:r>
              <a:rPr lang="en-US" sz="2800" dirty="0" err="1"/>
              <a:t>JobX</a:t>
            </a:r>
            <a:r>
              <a:rPr lang="en-US" sz="2800" dirty="0"/>
              <a:t> </a:t>
            </a:r>
            <a:r>
              <a:rPr lang="en-US" sz="2800" dirty="0" err="1"/>
              <a:t>JobMail</a:t>
            </a:r>
            <a:endParaRPr lang="en-US" sz="2800" dirty="0"/>
          </a:p>
        </p:txBody>
      </p:sp>
      <p:sp>
        <p:nvSpPr>
          <p:cNvPr id="3" name="Content Placeholder 2"/>
          <p:cNvSpPr>
            <a:spLocks noGrp="1"/>
          </p:cNvSpPr>
          <p:nvPr>
            <p:ph idx="1"/>
          </p:nvPr>
        </p:nvSpPr>
        <p:spPr>
          <a:xfrm>
            <a:off x="862562" y="4577692"/>
            <a:ext cx="7806690" cy="1153258"/>
          </a:xfrm>
        </p:spPr>
        <p:txBody>
          <a:bodyPr>
            <a:noAutofit/>
          </a:bodyPr>
          <a:lstStyle/>
          <a:p>
            <a:r>
              <a:rPr lang="en-US" sz="1600" dirty="0"/>
              <a:t>Step 1:  Click ‘Manage </a:t>
            </a:r>
            <a:r>
              <a:rPr lang="en-US" sz="1600" dirty="0" err="1"/>
              <a:t>JobMail</a:t>
            </a:r>
            <a:r>
              <a:rPr lang="en-US" sz="1600" dirty="0"/>
              <a:t>’ on the JobX Applicant &amp; Employees Home Page or click ‘My Dashboard’ from the Employees menu at the top of the screen.  </a:t>
            </a:r>
          </a:p>
          <a:p>
            <a:r>
              <a:rPr lang="en-US" sz="1600" dirty="0"/>
              <a:t>Step 2:  Login utilizing your Columbia University SOA UNI and Password.</a:t>
            </a:r>
          </a:p>
          <a:p>
            <a:endParaRPr lang="en-US" sz="1600" dirty="0"/>
          </a:p>
          <a:p>
            <a:endParaRPr lang="en-US" dirty="0"/>
          </a:p>
        </p:txBody>
      </p:sp>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21</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8185" y="6014262"/>
            <a:ext cx="849621" cy="488799"/>
          </a:xfrm>
          <a:prstGeom prst="rect">
            <a:avLst/>
          </a:prstGeom>
        </p:spPr>
      </p:pic>
      <p:pic>
        <p:nvPicPr>
          <p:cNvPr id="6" name="Picture 5">
            <a:extLst>
              <a:ext uri="{FF2B5EF4-FFF2-40B4-BE49-F238E27FC236}">
                <a16:creationId xmlns:a16="http://schemas.microsoft.com/office/drawing/2014/main" xmlns="" id="{D58EF0DA-4A65-45CC-A828-4DAF426308E2}"/>
              </a:ext>
            </a:extLst>
          </p:cNvPr>
          <p:cNvPicPr>
            <a:picLocks noChangeAspect="1"/>
          </p:cNvPicPr>
          <p:nvPr/>
        </p:nvPicPr>
        <p:blipFill>
          <a:blip r:embed="rId3"/>
          <a:stretch>
            <a:fillRect/>
          </a:stretch>
        </p:blipFill>
        <p:spPr>
          <a:xfrm>
            <a:off x="474748" y="626202"/>
            <a:ext cx="6000480" cy="3524408"/>
          </a:xfrm>
          <a:prstGeom prst="rect">
            <a:avLst/>
          </a:prstGeom>
          <a:ln>
            <a:solidFill>
              <a:schemeClr val="bg1">
                <a:lumMod val="75000"/>
              </a:schemeClr>
            </a:solidFill>
          </a:ln>
        </p:spPr>
      </p:pic>
      <p:pic>
        <p:nvPicPr>
          <p:cNvPr id="12" name="Picture 11">
            <a:extLst>
              <a:ext uri="{FF2B5EF4-FFF2-40B4-BE49-F238E27FC236}">
                <a16:creationId xmlns:a16="http://schemas.microsoft.com/office/drawing/2014/main" xmlns="" id="{93DAFB97-7CC5-4017-AE9E-0BFCEFEF8435}"/>
              </a:ext>
            </a:extLst>
          </p:cNvPr>
          <p:cNvPicPr>
            <a:picLocks noChangeAspect="1"/>
          </p:cNvPicPr>
          <p:nvPr/>
        </p:nvPicPr>
        <p:blipFill>
          <a:blip r:embed="rId4"/>
          <a:stretch>
            <a:fillRect/>
          </a:stretch>
        </p:blipFill>
        <p:spPr>
          <a:xfrm>
            <a:off x="4414533" y="834835"/>
            <a:ext cx="4254719" cy="1854295"/>
          </a:xfrm>
          <a:prstGeom prst="rect">
            <a:avLst/>
          </a:prstGeom>
        </p:spPr>
      </p:pic>
    </p:spTree>
    <p:extLst>
      <p:ext uri="{BB962C8B-B14F-4D97-AF65-F5344CB8AC3E}">
        <p14:creationId xmlns:p14="http://schemas.microsoft.com/office/powerpoint/2010/main" val="2093748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396" y="161908"/>
            <a:ext cx="5011793" cy="866570"/>
          </a:xfrm>
        </p:spPr>
        <p:txBody>
          <a:bodyPr>
            <a:normAutofit/>
          </a:bodyPr>
          <a:lstStyle/>
          <a:p>
            <a:r>
              <a:rPr lang="en-US" sz="2800" dirty="0"/>
              <a:t>Configure your JobMail Subscription</a:t>
            </a:r>
          </a:p>
        </p:txBody>
      </p:sp>
      <p:sp>
        <p:nvSpPr>
          <p:cNvPr id="3" name="Content Placeholder 2"/>
          <p:cNvSpPr>
            <a:spLocks noGrp="1"/>
          </p:cNvSpPr>
          <p:nvPr>
            <p:ph idx="1"/>
          </p:nvPr>
        </p:nvSpPr>
        <p:spPr>
          <a:xfrm>
            <a:off x="366376" y="4152766"/>
            <a:ext cx="8402108" cy="1907600"/>
          </a:xfrm>
        </p:spPr>
        <p:txBody>
          <a:bodyPr>
            <a:noAutofit/>
          </a:bodyPr>
          <a:lstStyle/>
          <a:p>
            <a:r>
              <a:rPr lang="en-US" sz="1100" dirty="0"/>
              <a:t>You may create multiple subscriptions and name them as desired for each Job Type (SOA Dean’s Office Service Positions, VHO Position, Casual Work Position, etc.) supported by JobX.</a:t>
            </a:r>
          </a:p>
          <a:p>
            <a:pPr marL="457200" lvl="1" indent="0">
              <a:buNone/>
            </a:pPr>
            <a:r>
              <a:rPr lang="en-US" sz="1100" dirty="0"/>
              <a:t>For Example: You can create a Summer Subscription that has different attributes than your Academic Year Subscription</a:t>
            </a:r>
          </a:p>
          <a:p>
            <a:r>
              <a:rPr lang="en-US" sz="1100" dirty="0"/>
              <a:t>For each subscription, you may set criteria </a:t>
            </a:r>
          </a:p>
          <a:p>
            <a:pPr lvl="1"/>
            <a:r>
              <a:rPr lang="en-US" sz="1100" dirty="0"/>
              <a:t>Desired Departments (a.k.a. </a:t>
            </a:r>
            <a:r>
              <a:rPr lang="en-US" sz="1100" dirty="0" err="1"/>
              <a:t>JobX</a:t>
            </a:r>
            <a:r>
              <a:rPr lang="en-US" sz="1100" dirty="0"/>
              <a:t> Employers) you wish to work (e.g. Dean's Office ($20/</a:t>
            </a:r>
            <a:r>
              <a:rPr lang="en-US" sz="1100" dirty="0" err="1"/>
              <a:t>hr</a:t>
            </a:r>
            <a:r>
              <a:rPr lang="en-US" sz="1100" dirty="0"/>
              <a:t> Positions))</a:t>
            </a:r>
          </a:p>
          <a:p>
            <a:pPr lvl="1"/>
            <a:r>
              <a:rPr lang="en-US" sz="1100" dirty="0"/>
              <a:t>Desired Job Categories you’re interested in (e.g. Administrative)</a:t>
            </a:r>
          </a:p>
          <a:p>
            <a:pPr lvl="1"/>
            <a:r>
              <a:rPr lang="en-US" sz="1100" dirty="0"/>
              <a:t>Desired Time Frames you’re interested in working (e.g. Academic Year) </a:t>
            </a:r>
          </a:p>
        </p:txBody>
      </p:sp>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22</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8185" y="5940029"/>
            <a:ext cx="849621" cy="488799"/>
          </a:xfrm>
          <a:prstGeom prst="rect">
            <a:avLst/>
          </a:prstGeom>
        </p:spPr>
      </p:pic>
      <p:pic>
        <p:nvPicPr>
          <p:cNvPr id="8" name="Picture 7">
            <a:extLst>
              <a:ext uri="{FF2B5EF4-FFF2-40B4-BE49-F238E27FC236}">
                <a16:creationId xmlns:a16="http://schemas.microsoft.com/office/drawing/2014/main" xmlns="" id="{D3B734CC-C0B2-41FC-9DE2-4AA985C45E45}"/>
              </a:ext>
            </a:extLst>
          </p:cNvPr>
          <p:cNvPicPr>
            <a:picLocks noChangeAspect="1"/>
          </p:cNvPicPr>
          <p:nvPr/>
        </p:nvPicPr>
        <p:blipFill>
          <a:blip r:embed="rId3"/>
          <a:stretch>
            <a:fillRect/>
          </a:stretch>
        </p:blipFill>
        <p:spPr>
          <a:xfrm>
            <a:off x="1264024" y="912420"/>
            <a:ext cx="6866965" cy="2975527"/>
          </a:xfrm>
          <a:prstGeom prst="rect">
            <a:avLst/>
          </a:prstGeom>
          <a:ln>
            <a:solidFill>
              <a:schemeClr val="bg1">
                <a:lumMod val="75000"/>
              </a:schemeClr>
            </a:solidFill>
          </a:ln>
        </p:spPr>
      </p:pic>
    </p:spTree>
    <p:extLst>
      <p:ext uri="{BB962C8B-B14F-4D97-AF65-F5344CB8AC3E}">
        <p14:creationId xmlns:p14="http://schemas.microsoft.com/office/powerpoint/2010/main" val="791392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396" y="161908"/>
            <a:ext cx="5011793" cy="866570"/>
          </a:xfrm>
        </p:spPr>
        <p:txBody>
          <a:bodyPr>
            <a:normAutofit/>
          </a:bodyPr>
          <a:lstStyle/>
          <a:p>
            <a:r>
              <a:rPr lang="en-US" sz="2800" dirty="0"/>
              <a:t>Configure your JobMail Subscription</a:t>
            </a:r>
          </a:p>
        </p:txBody>
      </p:sp>
      <p:sp>
        <p:nvSpPr>
          <p:cNvPr id="3" name="Content Placeholder 2"/>
          <p:cNvSpPr>
            <a:spLocks noGrp="1"/>
          </p:cNvSpPr>
          <p:nvPr>
            <p:ph idx="1"/>
          </p:nvPr>
        </p:nvSpPr>
        <p:spPr>
          <a:xfrm>
            <a:off x="1649897" y="5186278"/>
            <a:ext cx="6128288" cy="658401"/>
          </a:xfrm>
        </p:spPr>
        <p:txBody>
          <a:bodyPr>
            <a:noAutofit/>
          </a:bodyPr>
          <a:lstStyle/>
          <a:p>
            <a:pPr marL="0" indent="0">
              <a:buNone/>
            </a:pPr>
            <a:r>
              <a:rPr lang="en-US" sz="1600" dirty="0"/>
              <a:t>Click ‘View/Modify’ to add preferences for each Job Type criterion.</a:t>
            </a:r>
          </a:p>
        </p:txBody>
      </p:sp>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23</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8185" y="5908699"/>
            <a:ext cx="849621" cy="488799"/>
          </a:xfrm>
          <a:prstGeom prst="rect">
            <a:avLst/>
          </a:prstGeom>
        </p:spPr>
      </p:pic>
      <p:pic>
        <p:nvPicPr>
          <p:cNvPr id="6" name="Picture 5">
            <a:extLst>
              <a:ext uri="{FF2B5EF4-FFF2-40B4-BE49-F238E27FC236}">
                <a16:creationId xmlns:a16="http://schemas.microsoft.com/office/drawing/2014/main" xmlns="" id="{47C2E07F-BB42-42E4-97E2-EEDAB4032028}"/>
              </a:ext>
            </a:extLst>
          </p:cNvPr>
          <p:cNvPicPr>
            <a:picLocks noChangeAspect="1"/>
          </p:cNvPicPr>
          <p:nvPr/>
        </p:nvPicPr>
        <p:blipFill>
          <a:blip r:embed="rId3"/>
          <a:stretch>
            <a:fillRect/>
          </a:stretch>
        </p:blipFill>
        <p:spPr>
          <a:xfrm>
            <a:off x="493927" y="1028478"/>
            <a:ext cx="8440227" cy="3733737"/>
          </a:xfrm>
          <a:prstGeom prst="rect">
            <a:avLst/>
          </a:prstGeom>
          <a:ln>
            <a:solidFill>
              <a:schemeClr val="bg1">
                <a:lumMod val="75000"/>
              </a:schemeClr>
            </a:solidFill>
          </a:ln>
        </p:spPr>
      </p:pic>
    </p:spTree>
    <p:extLst>
      <p:ext uri="{BB962C8B-B14F-4D97-AF65-F5344CB8AC3E}">
        <p14:creationId xmlns:p14="http://schemas.microsoft.com/office/powerpoint/2010/main" val="1581544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396" y="161908"/>
            <a:ext cx="5011793" cy="866570"/>
          </a:xfrm>
        </p:spPr>
        <p:txBody>
          <a:bodyPr>
            <a:normAutofit/>
          </a:bodyPr>
          <a:lstStyle/>
          <a:p>
            <a:r>
              <a:rPr lang="en-US" sz="2800" dirty="0"/>
              <a:t>Configure your JobMail Subscription</a:t>
            </a:r>
          </a:p>
        </p:txBody>
      </p:sp>
      <p:sp>
        <p:nvSpPr>
          <p:cNvPr id="3" name="Content Placeholder 2"/>
          <p:cNvSpPr>
            <a:spLocks noGrp="1"/>
          </p:cNvSpPr>
          <p:nvPr>
            <p:ph idx="1"/>
          </p:nvPr>
        </p:nvSpPr>
        <p:spPr>
          <a:xfrm>
            <a:off x="1238031" y="5504616"/>
            <a:ext cx="7806690" cy="1215467"/>
          </a:xfrm>
        </p:spPr>
        <p:txBody>
          <a:bodyPr>
            <a:noAutofit/>
          </a:bodyPr>
          <a:lstStyle/>
          <a:p>
            <a:pPr marL="0" indent="0">
              <a:buNone/>
            </a:pPr>
            <a:r>
              <a:rPr lang="en-US" sz="1600" dirty="0"/>
              <a:t>Click ‘add’ next to each item you wish to add to your </a:t>
            </a:r>
            <a:r>
              <a:rPr lang="en-US" sz="1600" dirty="0" err="1"/>
              <a:t>JobMail</a:t>
            </a:r>
            <a:r>
              <a:rPr lang="en-US" sz="1600" dirty="0"/>
              <a:t> subscription.</a:t>
            </a:r>
          </a:p>
        </p:txBody>
      </p:sp>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24</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8674" y="5972448"/>
            <a:ext cx="849621" cy="488799"/>
          </a:xfrm>
          <a:prstGeom prst="rect">
            <a:avLst/>
          </a:prstGeom>
        </p:spPr>
      </p:pic>
      <p:pic>
        <p:nvPicPr>
          <p:cNvPr id="6" name="Picture 5">
            <a:extLst>
              <a:ext uri="{FF2B5EF4-FFF2-40B4-BE49-F238E27FC236}">
                <a16:creationId xmlns:a16="http://schemas.microsoft.com/office/drawing/2014/main" xmlns="" id="{4F1CEBD8-ACE6-41E5-BD9C-2406864C92A7}"/>
              </a:ext>
            </a:extLst>
          </p:cNvPr>
          <p:cNvPicPr>
            <a:picLocks noChangeAspect="1"/>
          </p:cNvPicPr>
          <p:nvPr/>
        </p:nvPicPr>
        <p:blipFill>
          <a:blip r:embed="rId3"/>
          <a:stretch>
            <a:fillRect/>
          </a:stretch>
        </p:blipFill>
        <p:spPr>
          <a:xfrm>
            <a:off x="735103" y="896006"/>
            <a:ext cx="7987553" cy="4255098"/>
          </a:xfrm>
          <a:prstGeom prst="rect">
            <a:avLst/>
          </a:prstGeom>
          <a:ln>
            <a:solidFill>
              <a:schemeClr val="bg1">
                <a:lumMod val="75000"/>
              </a:schemeClr>
            </a:solidFill>
          </a:ln>
        </p:spPr>
      </p:pic>
    </p:spTree>
    <p:extLst>
      <p:ext uri="{BB962C8B-B14F-4D97-AF65-F5344CB8AC3E}">
        <p14:creationId xmlns:p14="http://schemas.microsoft.com/office/powerpoint/2010/main" val="1372638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396" y="161908"/>
            <a:ext cx="5011793" cy="866570"/>
          </a:xfrm>
        </p:spPr>
        <p:txBody>
          <a:bodyPr>
            <a:normAutofit/>
          </a:bodyPr>
          <a:lstStyle/>
          <a:p>
            <a:r>
              <a:rPr lang="en-US" sz="2800" dirty="0"/>
              <a:t>Configure your JobMail Subscription</a:t>
            </a:r>
          </a:p>
        </p:txBody>
      </p:sp>
      <p:sp>
        <p:nvSpPr>
          <p:cNvPr id="3" name="Content Placeholder 2"/>
          <p:cNvSpPr>
            <a:spLocks noGrp="1"/>
          </p:cNvSpPr>
          <p:nvPr>
            <p:ph idx="1"/>
          </p:nvPr>
        </p:nvSpPr>
        <p:spPr>
          <a:xfrm>
            <a:off x="1635509" y="5229995"/>
            <a:ext cx="6349565" cy="544463"/>
          </a:xfrm>
        </p:spPr>
        <p:txBody>
          <a:bodyPr>
            <a:noAutofit/>
          </a:bodyPr>
          <a:lstStyle/>
          <a:p>
            <a:pPr marL="0" indent="0">
              <a:buNone/>
            </a:pPr>
            <a:r>
              <a:rPr lang="en-US" sz="1600" dirty="0"/>
              <a:t>Your selection(s) will appear in the top under ‘Selected Items’.</a:t>
            </a:r>
          </a:p>
        </p:txBody>
      </p:sp>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25</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8185" y="5918324"/>
            <a:ext cx="849621" cy="488799"/>
          </a:xfrm>
          <a:prstGeom prst="rect">
            <a:avLst/>
          </a:prstGeom>
        </p:spPr>
      </p:pic>
      <p:pic>
        <p:nvPicPr>
          <p:cNvPr id="8" name="Picture 7">
            <a:extLst>
              <a:ext uri="{FF2B5EF4-FFF2-40B4-BE49-F238E27FC236}">
                <a16:creationId xmlns:a16="http://schemas.microsoft.com/office/drawing/2014/main" xmlns="" id="{1B4C0628-B97E-4FAB-A19A-DC4648883BCD}"/>
              </a:ext>
            </a:extLst>
          </p:cNvPr>
          <p:cNvPicPr>
            <a:picLocks noChangeAspect="1"/>
          </p:cNvPicPr>
          <p:nvPr/>
        </p:nvPicPr>
        <p:blipFill>
          <a:blip r:embed="rId3"/>
          <a:stretch>
            <a:fillRect/>
          </a:stretch>
        </p:blipFill>
        <p:spPr>
          <a:xfrm>
            <a:off x="817754" y="795961"/>
            <a:ext cx="7985074" cy="4251153"/>
          </a:xfrm>
          <a:prstGeom prst="rect">
            <a:avLst/>
          </a:prstGeom>
          <a:ln>
            <a:solidFill>
              <a:schemeClr val="bg1">
                <a:lumMod val="75000"/>
              </a:schemeClr>
            </a:solidFill>
          </a:ln>
        </p:spPr>
      </p:pic>
    </p:spTree>
    <p:extLst>
      <p:ext uri="{BB962C8B-B14F-4D97-AF65-F5344CB8AC3E}">
        <p14:creationId xmlns:p14="http://schemas.microsoft.com/office/powerpoint/2010/main" val="2891973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396" y="161908"/>
            <a:ext cx="5011793" cy="866570"/>
          </a:xfrm>
        </p:spPr>
        <p:txBody>
          <a:bodyPr>
            <a:normAutofit/>
          </a:bodyPr>
          <a:lstStyle/>
          <a:p>
            <a:r>
              <a:rPr lang="en-US" sz="2800" dirty="0"/>
              <a:t>Configure your JobMail Subscription</a:t>
            </a:r>
          </a:p>
        </p:txBody>
      </p:sp>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26</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8185" y="5936987"/>
            <a:ext cx="849621" cy="488799"/>
          </a:xfrm>
          <a:prstGeom prst="rect">
            <a:avLst/>
          </a:prstGeom>
        </p:spPr>
      </p:pic>
      <p:sp>
        <p:nvSpPr>
          <p:cNvPr id="9" name="Content Placeholder 2"/>
          <p:cNvSpPr txBox="1">
            <a:spLocks/>
          </p:cNvSpPr>
          <p:nvPr/>
        </p:nvSpPr>
        <p:spPr>
          <a:xfrm>
            <a:off x="906946" y="5046101"/>
            <a:ext cx="7806690" cy="121546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panose="05000000000000000000" pitchFamily="2" charset="2"/>
              <a:buChar char="Ø"/>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1600" dirty="0"/>
              <a:t>When you’re finished adding search criteria, click ‘Done. </a:t>
            </a:r>
          </a:p>
          <a:p>
            <a:r>
              <a:rPr lang="en-US" sz="1600" dirty="0"/>
              <a:t>Repeat this step for each Job Type and Criterion (Department/Employer, Category, and Time Frame).</a:t>
            </a:r>
          </a:p>
        </p:txBody>
      </p:sp>
      <p:pic>
        <p:nvPicPr>
          <p:cNvPr id="3" name="Picture 2">
            <a:extLst>
              <a:ext uri="{FF2B5EF4-FFF2-40B4-BE49-F238E27FC236}">
                <a16:creationId xmlns:a16="http://schemas.microsoft.com/office/drawing/2014/main" xmlns="" id="{07BB7712-0069-40E8-BECD-14B7CAA13C40}"/>
              </a:ext>
            </a:extLst>
          </p:cNvPr>
          <p:cNvPicPr>
            <a:picLocks noChangeAspect="1"/>
          </p:cNvPicPr>
          <p:nvPr/>
        </p:nvPicPr>
        <p:blipFill>
          <a:blip r:embed="rId3"/>
          <a:stretch>
            <a:fillRect/>
          </a:stretch>
        </p:blipFill>
        <p:spPr>
          <a:xfrm>
            <a:off x="999691" y="892430"/>
            <a:ext cx="7459836" cy="3971523"/>
          </a:xfrm>
          <a:prstGeom prst="rect">
            <a:avLst/>
          </a:prstGeom>
          <a:ln>
            <a:solidFill>
              <a:schemeClr val="bg1">
                <a:lumMod val="75000"/>
              </a:schemeClr>
            </a:solidFill>
          </a:ln>
        </p:spPr>
      </p:pic>
    </p:spTree>
    <p:extLst>
      <p:ext uri="{BB962C8B-B14F-4D97-AF65-F5344CB8AC3E}">
        <p14:creationId xmlns:p14="http://schemas.microsoft.com/office/powerpoint/2010/main" val="270970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396" y="161908"/>
            <a:ext cx="5011793" cy="866570"/>
          </a:xfrm>
        </p:spPr>
        <p:txBody>
          <a:bodyPr>
            <a:normAutofit/>
          </a:bodyPr>
          <a:lstStyle/>
          <a:p>
            <a:r>
              <a:rPr lang="en-US" sz="2800" dirty="0"/>
              <a:t>Configure your JobMail Subscription</a:t>
            </a:r>
          </a:p>
        </p:txBody>
      </p:sp>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27</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8185" y="5931232"/>
            <a:ext cx="849621" cy="488799"/>
          </a:xfrm>
          <a:prstGeom prst="rect">
            <a:avLst/>
          </a:prstGeom>
        </p:spPr>
      </p:pic>
      <p:sp>
        <p:nvSpPr>
          <p:cNvPr id="9" name="Content Placeholder 2"/>
          <p:cNvSpPr txBox="1">
            <a:spLocks/>
          </p:cNvSpPr>
          <p:nvPr/>
        </p:nvSpPr>
        <p:spPr>
          <a:xfrm>
            <a:off x="1235293" y="5221253"/>
            <a:ext cx="6762308" cy="121546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panose="05000000000000000000" pitchFamily="2" charset="2"/>
              <a:buChar char="Ø"/>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1600" dirty="0"/>
              <a:t>Click one of the ‘Save Subscription(s)’ buttons to save your subscription.</a:t>
            </a:r>
          </a:p>
        </p:txBody>
      </p:sp>
      <p:pic>
        <p:nvPicPr>
          <p:cNvPr id="6" name="Picture 5">
            <a:extLst>
              <a:ext uri="{FF2B5EF4-FFF2-40B4-BE49-F238E27FC236}">
                <a16:creationId xmlns:a16="http://schemas.microsoft.com/office/drawing/2014/main" xmlns="" id="{9285BA8E-EBEA-42BB-9FDF-5BFEF1E07077}"/>
              </a:ext>
            </a:extLst>
          </p:cNvPr>
          <p:cNvPicPr>
            <a:picLocks noChangeAspect="1"/>
          </p:cNvPicPr>
          <p:nvPr/>
        </p:nvPicPr>
        <p:blipFill>
          <a:blip r:embed="rId3"/>
          <a:stretch>
            <a:fillRect/>
          </a:stretch>
        </p:blipFill>
        <p:spPr>
          <a:xfrm>
            <a:off x="994706" y="796298"/>
            <a:ext cx="7243482" cy="4254982"/>
          </a:xfrm>
          <a:prstGeom prst="rect">
            <a:avLst/>
          </a:prstGeom>
          <a:ln>
            <a:solidFill>
              <a:schemeClr val="bg1">
                <a:lumMod val="75000"/>
              </a:schemeClr>
            </a:solidFill>
          </a:ln>
        </p:spPr>
      </p:pic>
    </p:spTree>
    <p:extLst>
      <p:ext uri="{BB962C8B-B14F-4D97-AF65-F5344CB8AC3E}">
        <p14:creationId xmlns:p14="http://schemas.microsoft.com/office/powerpoint/2010/main" val="3442039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799" y="504289"/>
            <a:ext cx="7373107" cy="657005"/>
          </a:xfrm>
        </p:spPr>
        <p:txBody>
          <a:bodyPr/>
          <a:lstStyle/>
          <a:p>
            <a:r>
              <a:rPr lang="en-US" sz="3200" dirty="0" err="1"/>
              <a:t>JobX</a:t>
            </a:r>
            <a:r>
              <a:rPr lang="en-US" sz="3200" dirty="0"/>
              <a:t> ‘My Dashboard’ Feature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2956" y="6058453"/>
            <a:ext cx="844950" cy="486111"/>
          </a:xfrm>
          <a:prstGeom prst="rect">
            <a:avLst/>
          </a:prstGeom>
        </p:spPr>
      </p:pic>
      <p:pic>
        <p:nvPicPr>
          <p:cNvPr id="4" name="Picture 3"/>
          <p:cNvPicPr>
            <a:picLocks noChangeAspect="1"/>
          </p:cNvPicPr>
          <p:nvPr/>
        </p:nvPicPr>
        <p:blipFill>
          <a:blip r:embed="rId3"/>
          <a:stretch>
            <a:fillRect/>
          </a:stretch>
        </p:blipFill>
        <p:spPr>
          <a:xfrm>
            <a:off x="5287414" y="4597750"/>
            <a:ext cx="1820789" cy="1432494"/>
          </a:xfrm>
          <a:prstGeom prst="rect">
            <a:avLst/>
          </a:prstGeom>
        </p:spPr>
      </p:pic>
      <p:sp>
        <p:nvSpPr>
          <p:cNvPr id="12" name="Rectangle 11"/>
          <p:cNvSpPr/>
          <p:nvPr/>
        </p:nvSpPr>
        <p:spPr>
          <a:xfrm>
            <a:off x="788414" y="1669052"/>
            <a:ext cx="7075395" cy="2082621"/>
          </a:xfrm>
          <a:prstGeom prst="rect">
            <a:avLst/>
          </a:prstGeom>
        </p:spPr>
        <p:txBody>
          <a:bodyPr wrap="square">
            <a:spAutoFit/>
          </a:bodyPr>
          <a:lstStyle/>
          <a:p>
            <a:pPr marL="342900" lvl="0" indent="-342900" defTabSz="457200">
              <a:spcBef>
                <a:spcPts val="1000"/>
              </a:spcBef>
              <a:buClr>
                <a:srgbClr val="4AB1E4"/>
              </a:buClr>
              <a:buSzPct val="80000"/>
              <a:buFont typeface="Wingdings" panose="05000000000000000000" pitchFamily="2" charset="2"/>
              <a:buChar char="Ø"/>
            </a:pPr>
            <a:r>
              <a:rPr lang="en-US" sz="1600" dirty="0">
                <a:solidFill>
                  <a:prstClr val="black">
                    <a:lumMod val="75000"/>
                    <a:lumOff val="25000"/>
                  </a:prstClr>
                </a:solidFill>
                <a:latin typeface="Arial" panose="020B0604020202020204" pitchFamily="34" charset="0"/>
                <a:cs typeface="Arial" panose="020B0604020202020204" pitchFamily="34" charset="0"/>
              </a:rPr>
              <a:t>The JobX ‘My Dashboard’ feature provides a centralized location to access all your JobX data.  </a:t>
            </a:r>
          </a:p>
          <a:p>
            <a:pPr marL="342900" lvl="0" indent="-342900" defTabSz="457200">
              <a:spcBef>
                <a:spcPts val="1000"/>
              </a:spcBef>
              <a:buClr>
                <a:srgbClr val="4AB1E4"/>
              </a:buClr>
              <a:buSzPct val="80000"/>
              <a:buFont typeface="Wingdings" panose="05000000000000000000" pitchFamily="2" charset="2"/>
              <a:buChar char="Ø"/>
            </a:pPr>
            <a:r>
              <a:rPr lang="en-US" sz="1600" dirty="0">
                <a:solidFill>
                  <a:prstClr val="black">
                    <a:lumMod val="75000"/>
                    <a:lumOff val="25000"/>
                  </a:prstClr>
                </a:solidFill>
                <a:latin typeface="Arial" panose="020B0604020202020204" pitchFamily="34" charset="0"/>
                <a:cs typeface="Arial" panose="020B0604020202020204" pitchFamily="34" charset="0"/>
              </a:rPr>
              <a:t>‘My Dashboard’ data includes:</a:t>
            </a:r>
          </a:p>
          <a:p>
            <a:pPr marL="800100" lvl="1" indent="-342900" defTabSz="457200">
              <a:spcBef>
                <a:spcPts val="1000"/>
              </a:spcBef>
              <a:buClr>
                <a:srgbClr val="4AB1E4"/>
              </a:buClr>
              <a:buSzPct val="80000"/>
              <a:buFont typeface="Wingdings" panose="05000000000000000000" pitchFamily="2" charset="2"/>
              <a:buChar char="Ø"/>
            </a:pPr>
            <a:r>
              <a:rPr lang="en-US" sz="1600" dirty="0">
                <a:solidFill>
                  <a:prstClr val="black">
                    <a:lumMod val="75000"/>
                    <a:lumOff val="25000"/>
                  </a:prstClr>
                </a:solidFill>
                <a:latin typeface="Arial" panose="020B0604020202020204" pitchFamily="34" charset="0"/>
                <a:cs typeface="Arial" panose="020B0604020202020204" pitchFamily="34" charset="0"/>
              </a:rPr>
              <a:t>Current / Future / Old / Hires and Awards</a:t>
            </a:r>
          </a:p>
          <a:p>
            <a:pPr marL="800100" lvl="1" indent="-342900" defTabSz="457200">
              <a:spcBef>
                <a:spcPts val="1000"/>
              </a:spcBef>
              <a:buClr>
                <a:srgbClr val="4AB1E4"/>
              </a:buClr>
              <a:buSzPct val="80000"/>
              <a:buFont typeface="Wingdings" panose="05000000000000000000" pitchFamily="2" charset="2"/>
              <a:buChar char="Ø"/>
            </a:pPr>
            <a:r>
              <a:rPr lang="en-US" sz="1600" dirty="0">
                <a:solidFill>
                  <a:prstClr val="black">
                    <a:lumMod val="75000"/>
                    <a:lumOff val="25000"/>
                  </a:prstClr>
                </a:solidFill>
                <a:latin typeface="Arial" panose="020B0604020202020204" pitchFamily="34" charset="0"/>
                <a:cs typeface="Arial" panose="020B0604020202020204" pitchFamily="34" charset="0"/>
              </a:rPr>
              <a:t>Applications (Status, View, Print, Withdraw)</a:t>
            </a:r>
          </a:p>
          <a:p>
            <a:pPr marL="800100" lvl="1" indent="-342900" defTabSz="457200">
              <a:spcBef>
                <a:spcPts val="1000"/>
              </a:spcBef>
              <a:buClr>
                <a:srgbClr val="4AB1E4"/>
              </a:buClr>
              <a:buSzPct val="80000"/>
              <a:buFont typeface="Wingdings" panose="05000000000000000000" pitchFamily="2" charset="2"/>
              <a:buChar char="Ø"/>
            </a:pPr>
            <a:r>
              <a:rPr lang="en-US" sz="1600" dirty="0">
                <a:solidFill>
                  <a:prstClr val="black">
                    <a:lumMod val="75000"/>
                    <a:lumOff val="25000"/>
                  </a:prstClr>
                </a:solidFill>
                <a:latin typeface="Arial" panose="020B0604020202020204" pitchFamily="34" charset="0"/>
                <a:cs typeface="Arial" panose="020B0604020202020204" pitchFamily="34" charset="0"/>
              </a:rPr>
              <a:t>JobMail Subscriptions</a:t>
            </a:r>
          </a:p>
        </p:txBody>
      </p:sp>
    </p:spTree>
    <p:extLst>
      <p:ext uri="{BB962C8B-B14F-4D97-AF65-F5344CB8AC3E}">
        <p14:creationId xmlns:p14="http://schemas.microsoft.com/office/powerpoint/2010/main" val="2034816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1801" y="6036550"/>
            <a:ext cx="1043549" cy="546156"/>
          </a:xfrm>
          <a:prstGeom prst="rect">
            <a:avLst/>
          </a:prstGeom>
        </p:spPr>
      </p:pic>
      <p:sp>
        <p:nvSpPr>
          <p:cNvPr id="5" name="Slide Number Placeholder 4"/>
          <p:cNvSpPr>
            <a:spLocks noGrp="1"/>
          </p:cNvSpPr>
          <p:nvPr>
            <p:ph type="sldNum" sz="quarter" idx="12"/>
          </p:nvPr>
        </p:nvSpPr>
        <p:spPr/>
        <p:txBody>
          <a:bodyPr/>
          <a:lstStyle/>
          <a:p>
            <a:fld id="{AFBC034E-ACCC-4B1D-A181-8A8AEE407FC0}" type="slidenum">
              <a:rPr lang="en-US" smtClean="0"/>
              <a:t>29</a:t>
            </a:fld>
            <a:endParaRPr lang="en-US" dirty="0"/>
          </a:p>
        </p:txBody>
      </p:sp>
      <p:sp>
        <p:nvSpPr>
          <p:cNvPr id="13" name="Content Placeholder 2"/>
          <p:cNvSpPr>
            <a:spLocks noGrp="1"/>
          </p:cNvSpPr>
          <p:nvPr>
            <p:ph idx="1"/>
          </p:nvPr>
        </p:nvSpPr>
        <p:spPr>
          <a:xfrm>
            <a:off x="708660" y="4159208"/>
            <a:ext cx="7806690" cy="1215467"/>
          </a:xfrm>
        </p:spPr>
        <p:txBody>
          <a:bodyPr>
            <a:noAutofit/>
          </a:bodyPr>
          <a:lstStyle/>
          <a:p>
            <a:r>
              <a:rPr lang="en-US" sz="1600" dirty="0"/>
              <a:t>To access your ‘My Dashboard’ feature, click the ‘My Dashboard’ feature from the Employee menu and login utilizing your Columbia University SOA UNI and Password.</a:t>
            </a:r>
          </a:p>
          <a:p>
            <a:r>
              <a:rPr lang="en-US" sz="1600" dirty="0"/>
              <a:t>To access the applications, and/or </a:t>
            </a:r>
            <a:r>
              <a:rPr lang="en-US" sz="1600" dirty="0" err="1"/>
              <a:t>JobMail</a:t>
            </a:r>
            <a:r>
              <a:rPr lang="en-US" sz="1600" dirty="0"/>
              <a:t> subscription, simply click the respective tab you wish to view.</a:t>
            </a:r>
          </a:p>
          <a:p>
            <a:r>
              <a:rPr lang="en-US" sz="1600" dirty="0"/>
              <a:t>To control how much data is presented on the screen, select your preferred option from the ‘Employee Information’ display drop down list.</a:t>
            </a:r>
          </a:p>
          <a:p>
            <a:endParaRPr lang="en-US" sz="1600" dirty="0"/>
          </a:p>
        </p:txBody>
      </p:sp>
      <p:sp>
        <p:nvSpPr>
          <p:cNvPr id="10" name="Title 1"/>
          <p:cNvSpPr txBox="1">
            <a:spLocks/>
          </p:cNvSpPr>
          <p:nvPr/>
        </p:nvSpPr>
        <p:spPr>
          <a:xfrm>
            <a:off x="2251994" y="121677"/>
            <a:ext cx="5741581" cy="494744"/>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What is the ‘My Dashboard’ Feature?  </a:t>
            </a:r>
          </a:p>
        </p:txBody>
      </p:sp>
      <p:pic>
        <p:nvPicPr>
          <p:cNvPr id="9" name="Picture 8">
            <a:extLst>
              <a:ext uri="{FF2B5EF4-FFF2-40B4-BE49-F238E27FC236}">
                <a16:creationId xmlns:a16="http://schemas.microsoft.com/office/drawing/2014/main" xmlns="" id="{A7E2AF75-B6A3-4BED-8E55-387259B99A57}"/>
              </a:ext>
            </a:extLst>
          </p:cNvPr>
          <p:cNvPicPr>
            <a:picLocks noChangeAspect="1"/>
          </p:cNvPicPr>
          <p:nvPr/>
        </p:nvPicPr>
        <p:blipFill>
          <a:blip r:embed="rId3"/>
          <a:stretch>
            <a:fillRect/>
          </a:stretch>
        </p:blipFill>
        <p:spPr>
          <a:xfrm>
            <a:off x="450408" y="890466"/>
            <a:ext cx="4962918" cy="2662761"/>
          </a:xfrm>
          <a:prstGeom prst="rect">
            <a:avLst/>
          </a:prstGeom>
          <a:ln>
            <a:solidFill>
              <a:schemeClr val="bg1">
                <a:lumMod val="75000"/>
              </a:schemeClr>
            </a:solidFill>
          </a:ln>
        </p:spPr>
      </p:pic>
      <p:pic>
        <p:nvPicPr>
          <p:cNvPr id="11" name="Picture 10">
            <a:extLst>
              <a:ext uri="{FF2B5EF4-FFF2-40B4-BE49-F238E27FC236}">
                <a16:creationId xmlns:a16="http://schemas.microsoft.com/office/drawing/2014/main" xmlns="" id="{0526E276-F1E5-48D6-9211-C3E061F2900C}"/>
              </a:ext>
            </a:extLst>
          </p:cNvPr>
          <p:cNvPicPr>
            <a:picLocks noChangeAspect="1"/>
          </p:cNvPicPr>
          <p:nvPr/>
        </p:nvPicPr>
        <p:blipFill>
          <a:blip r:embed="rId4"/>
          <a:stretch>
            <a:fillRect/>
          </a:stretch>
        </p:blipFill>
        <p:spPr>
          <a:xfrm>
            <a:off x="3070818" y="1089791"/>
            <a:ext cx="5620783" cy="2994986"/>
          </a:xfrm>
          <a:prstGeom prst="rect">
            <a:avLst/>
          </a:prstGeom>
          <a:ln>
            <a:solidFill>
              <a:schemeClr val="bg1">
                <a:lumMod val="75000"/>
              </a:schemeClr>
            </a:solidFill>
          </a:ln>
        </p:spPr>
      </p:pic>
    </p:spTree>
    <p:extLst>
      <p:ext uri="{BB962C8B-B14F-4D97-AF65-F5344CB8AC3E}">
        <p14:creationId xmlns:p14="http://schemas.microsoft.com/office/powerpoint/2010/main" val="90953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235" y="463443"/>
            <a:ext cx="3406139" cy="866570"/>
          </a:xfrm>
        </p:spPr>
        <p:txBody>
          <a:bodyPr>
            <a:normAutofit/>
          </a:bodyPr>
          <a:lstStyle/>
          <a:p>
            <a:r>
              <a:rPr lang="en-US" sz="2800" dirty="0"/>
              <a:t>Benefits for Employees</a:t>
            </a:r>
          </a:p>
        </p:txBody>
      </p:sp>
      <p:sp>
        <p:nvSpPr>
          <p:cNvPr id="3" name="Content Placeholder 2"/>
          <p:cNvSpPr>
            <a:spLocks noGrp="1"/>
          </p:cNvSpPr>
          <p:nvPr>
            <p:ph idx="1"/>
          </p:nvPr>
        </p:nvSpPr>
        <p:spPr>
          <a:xfrm>
            <a:off x="821116" y="1210791"/>
            <a:ext cx="7806690" cy="4692624"/>
          </a:xfrm>
        </p:spPr>
        <p:txBody>
          <a:bodyPr>
            <a:normAutofit/>
          </a:bodyPr>
          <a:lstStyle/>
          <a:p>
            <a:r>
              <a:rPr lang="en-US" dirty="0"/>
              <a:t>Apply for multiple jobs with one online application</a:t>
            </a:r>
          </a:p>
          <a:p>
            <a:r>
              <a:rPr lang="en-US" dirty="0"/>
              <a:t>JobMail enables employees to be notified immediately about jobs that match their job preferences</a:t>
            </a:r>
          </a:p>
          <a:p>
            <a:r>
              <a:rPr lang="en-US" dirty="0"/>
              <a:t>Job search skills development</a:t>
            </a:r>
          </a:p>
          <a:p>
            <a:r>
              <a:rPr lang="en-US" dirty="0"/>
              <a:t>Accelerated online hiring process</a:t>
            </a:r>
          </a:p>
          <a:p>
            <a:r>
              <a:rPr lang="en-US" dirty="0"/>
              <a:t>Eliminated paper forms</a:t>
            </a:r>
          </a:p>
          <a:p>
            <a:r>
              <a:rPr lang="en-US" dirty="0"/>
              <a:t>Automated notices throughout the JobX lifecycle</a:t>
            </a:r>
          </a:p>
          <a:p>
            <a:r>
              <a:rPr lang="en-US" dirty="0"/>
              <a:t>Web accessibility</a:t>
            </a:r>
          </a:p>
          <a:p>
            <a:r>
              <a:rPr lang="en-US" dirty="0"/>
              <a:t>24-hour service</a:t>
            </a:r>
          </a:p>
          <a:p>
            <a:pPr marL="0" indent="0">
              <a:buNone/>
            </a:pPr>
            <a:endParaRPr lang="en-US" dirty="0"/>
          </a:p>
        </p:txBody>
      </p:sp>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5677" y="6002310"/>
            <a:ext cx="849621" cy="488799"/>
          </a:xfrm>
          <a:prstGeom prst="rect">
            <a:avLst/>
          </a:prstGeom>
        </p:spPr>
      </p:pic>
    </p:spTree>
    <p:extLst>
      <p:ext uri="{BB962C8B-B14F-4D97-AF65-F5344CB8AC3E}">
        <p14:creationId xmlns:p14="http://schemas.microsoft.com/office/powerpoint/2010/main" val="3479107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1801" y="6007674"/>
            <a:ext cx="1043549" cy="546156"/>
          </a:xfrm>
          <a:prstGeom prst="rect">
            <a:avLst/>
          </a:prstGeom>
        </p:spPr>
      </p:pic>
      <p:sp>
        <p:nvSpPr>
          <p:cNvPr id="5" name="Slide Number Placeholder 4"/>
          <p:cNvSpPr>
            <a:spLocks noGrp="1"/>
          </p:cNvSpPr>
          <p:nvPr>
            <p:ph type="sldNum" sz="quarter" idx="12"/>
          </p:nvPr>
        </p:nvSpPr>
        <p:spPr/>
        <p:txBody>
          <a:bodyPr/>
          <a:lstStyle/>
          <a:p>
            <a:fld id="{AFBC034E-ACCC-4B1D-A181-8A8AEE407FC0}" type="slidenum">
              <a:rPr lang="en-US" smtClean="0"/>
              <a:t>30</a:t>
            </a:fld>
            <a:endParaRPr lang="en-US" dirty="0"/>
          </a:p>
        </p:txBody>
      </p:sp>
      <p:sp>
        <p:nvSpPr>
          <p:cNvPr id="8" name="Title 1"/>
          <p:cNvSpPr txBox="1">
            <a:spLocks/>
          </p:cNvSpPr>
          <p:nvPr/>
        </p:nvSpPr>
        <p:spPr>
          <a:xfrm>
            <a:off x="2427821" y="187333"/>
            <a:ext cx="5741581" cy="494744"/>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err="1"/>
              <a:t>JobX</a:t>
            </a:r>
            <a:r>
              <a:rPr lang="en-US" sz="3200" dirty="0"/>
              <a:t> ‘My Dashboard’ Feature  </a:t>
            </a:r>
          </a:p>
        </p:txBody>
      </p:sp>
      <p:sp>
        <p:nvSpPr>
          <p:cNvPr id="13" name="Content Placeholder 2"/>
          <p:cNvSpPr>
            <a:spLocks noGrp="1"/>
          </p:cNvSpPr>
          <p:nvPr>
            <p:ph idx="1"/>
          </p:nvPr>
        </p:nvSpPr>
        <p:spPr>
          <a:xfrm>
            <a:off x="821116" y="4778096"/>
            <a:ext cx="7806690" cy="1215467"/>
          </a:xfrm>
        </p:spPr>
        <p:txBody>
          <a:bodyPr>
            <a:noAutofit/>
          </a:bodyPr>
          <a:lstStyle/>
          <a:p>
            <a:r>
              <a:rPr lang="en-US" sz="1600" dirty="0"/>
              <a:t>Current/Future/Old hire information can be accessed to ensure accuracy of employment history when creating resumes.</a:t>
            </a:r>
          </a:p>
          <a:p>
            <a:r>
              <a:rPr lang="en-US" sz="1600" dirty="0"/>
              <a:t>No more waiting in lines to find out your Award Amount or Award Balance – ‘My Dashboard’ ensures this information is at your fingertips.</a:t>
            </a:r>
          </a:p>
          <a:p>
            <a:endParaRPr lang="en-US" sz="1600" dirty="0"/>
          </a:p>
        </p:txBody>
      </p:sp>
      <p:pic>
        <p:nvPicPr>
          <p:cNvPr id="2" name="Picture 1">
            <a:extLst>
              <a:ext uri="{FF2B5EF4-FFF2-40B4-BE49-F238E27FC236}">
                <a16:creationId xmlns:a16="http://schemas.microsoft.com/office/drawing/2014/main" xmlns="" id="{C3CDE2F8-254B-46DE-B9A9-F461D89011E9}"/>
              </a:ext>
            </a:extLst>
          </p:cNvPr>
          <p:cNvPicPr>
            <a:picLocks noChangeAspect="1"/>
          </p:cNvPicPr>
          <p:nvPr/>
        </p:nvPicPr>
        <p:blipFill>
          <a:blip r:embed="rId3"/>
          <a:stretch>
            <a:fillRect/>
          </a:stretch>
        </p:blipFill>
        <p:spPr>
          <a:xfrm>
            <a:off x="1058825" y="682076"/>
            <a:ext cx="7563932" cy="3996249"/>
          </a:xfrm>
          <a:prstGeom prst="rect">
            <a:avLst/>
          </a:prstGeom>
        </p:spPr>
      </p:pic>
    </p:spTree>
    <p:extLst>
      <p:ext uri="{BB962C8B-B14F-4D97-AF65-F5344CB8AC3E}">
        <p14:creationId xmlns:p14="http://schemas.microsoft.com/office/powerpoint/2010/main" val="3702406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0676" y="5930668"/>
            <a:ext cx="1043549" cy="546156"/>
          </a:xfrm>
          <a:prstGeom prst="rect">
            <a:avLst/>
          </a:prstGeom>
        </p:spPr>
      </p:pic>
      <p:sp>
        <p:nvSpPr>
          <p:cNvPr id="5" name="Slide Number Placeholder 4"/>
          <p:cNvSpPr>
            <a:spLocks noGrp="1"/>
          </p:cNvSpPr>
          <p:nvPr>
            <p:ph type="sldNum" sz="quarter" idx="12"/>
          </p:nvPr>
        </p:nvSpPr>
        <p:spPr/>
        <p:txBody>
          <a:bodyPr/>
          <a:lstStyle/>
          <a:p>
            <a:fld id="{AFBC034E-ACCC-4B1D-A181-8A8AEE407FC0}" type="slidenum">
              <a:rPr lang="en-US" smtClean="0"/>
              <a:t>31</a:t>
            </a:fld>
            <a:endParaRPr lang="en-US" dirty="0"/>
          </a:p>
        </p:txBody>
      </p:sp>
      <p:sp>
        <p:nvSpPr>
          <p:cNvPr id="8" name="Title 1"/>
          <p:cNvSpPr txBox="1">
            <a:spLocks/>
          </p:cNvSpPr>
          <p:nvPr/>
        </p:nvSpPr>
        <p:spPr>
          <a:xfrm>
            <a:off x="1937868" y="229953"/>
            <a:ext cx="5741581" cy="494744"/>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View Applications Previously Submitted</a:t>
            </a:r>
          </a:p>
        </p:txBody>
      </p:sp>
      <p:sp>
        <p:nvSpPr>
          <p:cNvPr id="13" name="Content Placeholder 2"/>
          <p:cNvSpPr>
            <a:spLocks noGrp="1"/>
          </p:cNvSpPr>
          <p:nvPr>
            <p:ph idx="1"/>
          </p:nvPr>
        </p:nvSpPr>
        <p:spPr>
          <a:xfrm>
            <a:off x="393405" y="3973037"/>
            <a:ext cx="8234401" cy="1215467"/>
          </a:xfrm>
        </p:spPr>
        <p:txBody>
          <a:bodyPr>
            <a:noAutofit/>
          </a:bodyPr>
          <a:lstStyle/>
          <a:p>
            <a:r>
              <a:rPr lang="en-US" sz="1200" dirty="0"/>
              <a:t>No more waiting in lines to find out the status (submitted, pending hire, hired) of the applications you submitted for your ‘best fit’ jobs.  My dashboard provides real-time self-service access to this information.</a:t>
            </a:r>
          </a:p>
          <a:p>
            <a:r>
              <a:rPr lang="en-US" sz="1200" dirty="0"/>
              <a:t>Applicants can customize their application view and print applications.</a:t>
            </a:r>
          </a:p>
          <a:p>
            <a:r>
              <a:rPr lang="en-US" sz="1200" dirty="0"/>
              <a:t>Applicants can simply withdraw a previously submitted application by clicking the red ‘X’ next to the applicable application if they no longer have any interest in the job. Please note: The withdraw icon will not be visible for job applications with a status of “Hired” or “Pending”. Applicant’s have two options when withdrawing their application.</a:t>
            </a:r>
          </a:p>
          <a:p>
            <a:pPr lvl="1"/>
            <a:r>
              <a:rPr lang="en-US" sz="1200" dirty="0"/>
              <a:t>Withdraw an application and email the supervisor to explain why you’re withdrawing your application; OR</a:t>
            </a:r>
          </a:p>
          <a:p>
            <a:pPr lvl="1"/>
            <a:r>
              <a:rPr lang="en-US" sz="1200" dirty="0"/>
              <a:t>Withdraw an application without emailing the supervisor.</a:t>
            </a:r>
          </a:p>
          <a:p>
            <a:endParaRPr lang="en-US" sz="1600" dirty="0"/>
          </a:p>
        </p:txBody>
      </p:sp>
      <p:pic>
        <p:nvPicPr>
          <p:cNvPr id="2" name="Picture 1">
            <a:extLst>
              <a:ext uri="{FF2B5EF4-FFF2-40B4-BE49-F238E27FC236}">
                <a16:creationId xmlns:a16="http://schemas.microsoft.com/office/drawing/2014/main" xmlns="" id="{9500BF62-96E2-461A-9D3E-E437BD605104}"/>
              </a:ext>
            </a:extLst>
          </p:cNvPr>
          <p:cNvPicPr>
            <a:picLocks noChangeAspect="1"/>
          </p:cNvPicPr>
          <p:nvPr/>
        </p:nvPicPr>
        <p:blipFill>
          <a:blip r:embed="rId3"/>
          <a:stretch>
            <a:fillRect/>
          </a:stretch>
        </p:blipFill>
        <p:spPr>
          <a:xfrm>
            <a:off x="2128501" y="696488"/>
            <a:ext cx="5236318" cy="3276549"/>
          </a:xfrm>
          <a:prstGeom prst="rect">
            <a:avLst/>
          </a:prstGeom>
          <a:ln>
            <a:solidFill>
              <a:schemeClr val="bg1">
                <a:lumMod val="75000"/>
              </a:schemeClr>
            </a:solidFill>
          </a:ln>
        </p:spPr>
      </p:pic>
    </p:spTree>
    <p:extLst>
      <p:ext uri="{BB962C8B-B14F-4D97-AF65-F5344CB8AC3E}">
        <p14:creationId xmlns:p14="http://schemas.microsoft.com/office/powerpoint/2010/main" val="442906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9420" y="3167390"/>
            <a:ext cx="5963491" cy="523220"/>
          </a:xfrm>
          <a:prstGeom prst="rect">
            <a:avLst/>
          </a:prstGeom>
        </p:spPr>
        <p:txBody>
          <a:bodyPr wrap="none">
            <a:spAutoFit/>
          </a:bodyPr>
          <a:lstStyle/>
          <a:p>
            <a:pPr lvl="0" algn="ctr" fontAlgn="base">
              <a:spcBef>
                <a:spcPct val="0"/>
              </a:spcBef>
              <a:spcAft>
                <a:spcPct val="0"/>
              </a:spcAft>
            </a:pPr>
            <a:r>
              <a:rPr lang="en-US" altLang="en-US" sz="2800" dirty="0">
                <a:solidFill>
                  <a:srgbClr val="000000"/>
                </a:solidFill>
                <a:latin typeface="Arial" panose="020B0604020202020204" pitchFamily="34" charset="0"/>
              </a:rPr>
              <a:t>Once you’re hired, what do you do? </a:t>
            </a:r>
          </a:p>
        </p:txBody>
      </p:sp>
      <p:pic>
        <p:nvPicPr>
          <p:cNvPr id="5" name="Picture 7" descr="MCj043440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0128" y="1043174"/>
            <a:ext cx="13620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xmlns="" id="{603A241C-B494-416C-8850-633B69A04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6618" y="6274495"/>
            <a:ext cx="736806" cy="423895"/>
          </a:xfrm>
          <a:prstGeom prst="rect">
            <a:avLst/>
          </a:prstGeom>
        </p:spPr>
      </p:pic>
      <p:pic>
        <p:nvPicPr>
          <p:cNvPr id="7" name="Picture 6">
            <a:extLst>
              <a:ext uri="{FF2B5EF4-FFF2-40B4-BE49-F238E27FC236}">
                <a16:creationId xmlns:a16="http://schemas.microsoft.com/office/drawing/2014/main" xmlns="" id="{040D98C7-1564-4796-ACE2-CEA76F28E4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1688" y="6254692"/>
            <a:ext cx="1623104" cy="450407"/>
          </a:xfrm>
          <a:prstGeom prst="rect">
            <a:avLst/>
          </a:prstGeom>
        </p:spPr>
      </p:pic>
    </p:spTree>
    <p:extLst>
      <p:ext uri="{BB962C8B-B14F-4D97-AF65-F5344CB8AC3E}">
        <p14:creationId xmlns:p14="http://schemas.microsoft.com/office/powerpoint/2010/main" val="14212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48" y="5124450"/>
            <a:ext cx="8670693" cy="1084576"/>
          </a:xfrm>
        </p:spPr>
        <p:txBody>
          <a:bodyPr>
            <a:normAutofit/>
          </a:bodyPr>
          <a:lstStyle/>
          <a:p>
            <a:pPr marL="0" indent="0">
              <a:buNone/>
            </a:pPr>
            <a:r>
              <a:rPr lang="en-US" sz="1600" dirty="0"/>
              <a:t>Please navigate to the following URL and click the ‘Applicants &amp; Employees’ link.</a:t>
            </a:r>
          </a:p>
          <a:p>
            <a:pPr marL="0" indent="0">
              <a:buNone/>
            </a:pPr>
            <a:r>
              <a:rPr lang="en-US" sz="1600" dirty="0"/>
              <a:t/>
            </a:r>
            <a:br>
              <a:rPr lang="en-US" sz="1600" dirty="0"/>
            </a:br>
            <a:r>
              <a:rPr lang="en-US" sz="1600" dirty="0">
                <a:hlinkClick r:id="rId2"/>
              </a:rPr>
              <a:t>https://soa.studentemployment.ngwebsolutions.com/</a:t>
            </a:r>
            <a:endParaRPr lang="en-US" sz="1600" dirty="0"/>
          </a:p>
        </p:txBody>
      </p:sp>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33</a:t>
            </a:fld>
            <a:endParaRPr lang="en-US" dirty="0"/>
          </a:p>
        </p:txBody>
      </p:sp>
      <p:sp>
        <p:nvSpPr>
          <p:cNvPr id="10" name="Title 1">
            <a:extLst>
              <a:ext uri="{FF2B5EF4-FFF2-40B4-BE49-F238E27FC236}">
                <a16:creationId xmlns:a16="http://schemas.microsoft.com/office/drawing/2014/main" xmlns="" id="{EED32777-6BCF-40C3-A3E6-A85B6B5E66BE}"/>
              </a:ext>
            </a:extLst>
          </p:cNvPr>
          <p:cNvSpPr>
            <a:spLocks noGrp="1"/>
          </p:cNvSpPr>
          <p:nvPr>
            <p:ph type="title"/>
          </p:nvPr>
        </p:nvSpPr>
        <p:spPr>
          <a:xfrm>
            <a:off x="2313660" y="154424"/>
            <a:ext cx="4131712" cy="866570"/>
          </a:xfrm>
        </p:spPr>
        <p:txBody>
          <a:bodyPr>
            <a:normAutofit/>
          </a:bodyPr>
          <a:lstStyle/>
          <a:p>
            <a:r>
              <a:rPr lang="en-US" sz="2800" dirty="0"/>
              <a:t>How to Login to </a:t>
            </a:r>
            <a:r>
              <a:rPr lang="en-US" sz="2800" dirty="0" err="1"/>
              <a:t>TimesheetX</a:t>
            </a:r>
            <a:endParaRPr lang="en-US" sz="2800" dirty="0"/>
          </a:p>
        </p:txBody>
      </p:sp>
      <p:pic>
        <p:nvPicPr>
          <p:cNvPr id="11" name="Picture 10">
            <a:extLst>
              <a:ext uri="{FF2B5EF4-FFF2-40B4-BE49-F238E27FC236}">
                <a16:creationId xmlns:a16="http://schemas.microsoft.com/office/drawing/2014/main" xmlns="" id="{A6247F51-CE6C-4552-A5E0-1EC9800D8D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7778" y="6271591"/>
            <a:ext cx="1347572" cy="433508"/>
          </a:xfrm>
          <a:prstGeom prst="rect">
            <a:avLst/>
          </a:prstGeom>
        </p:spPr>
      </p:pic>
      <p:pic>
        <p:nvPicPr>
          <p:cNvPr id="8" name="Picture 7">
            <a:extLst>
              <a:ext uri="{FF2B5EF4-FFF2-40B4-BE49-F238E27FC236}">
                <a16:creationId xmlns:a16="http://schemas.microsoft.com/office/drawing/2014/main" xmlns="" id="{BDEF214A-1A25-4637-AC06-8FEEC8466643}"/>
              </a:ext>
            </a:extLst>
          </p:cNvPr>
          <p:cNvPicPr>
            <a:picLocks noChangeAspect="1"/>
          </p:cNvPicPr>
          <p:nvPr/>
        </p:nvPicPr>
        <p:blipFill>
          <a:blip r:embed="rId4"/>
          <a:stretch>
            <a:fillRect/>
          </a:stretch>
        </p:blipFill>
        <p:spPr>
          <a:xfrm>
            <a:off x="1207354" y="710772"/>
            <a:ext cx="6291142" cy="4414745"/>
          </a:xfrm>
          <a:prstGeom prst="rect">
            <a:avLst/>
          </a:prstGeom>
          <a:ln>
            <a:solidFill>
              <a:schemeClr val="bg1">
                <a:lumMod val="75000"/>
              </a:schemeClr>
            </a:solidFill>
          </a:ln>
        </p:spPr>
      </p:pic>
    </p:spTree>
    <p:extLst>
      <p:ext uri="{BB962C8B-B14F-4D97-AF65-F5344CB8AC3E}">
        <p14:creationId xmlns:p14="http://schemas.microsoft.com/office/powerpoint/2010/main" val="652853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222" y="173033"/>
            <a:ext cx="4131712" cy="866570"/>
          </a:xfrm>
        </p:spPr>
        <p:txBody>
          <a:bodyPr>
            <a:normAutofit/>
          </a:bodyPr>
          <a:lstStyle/>
          <a:p>
            <a:r>
              <a:rPr lang="en-US" sz="2800" dirty="0"/>
              <a:t>How to Login to </a:t>
            </a:r>
            <a:r>
              <a:rPr lang="en-US" sz="2800" dirty="0" err="1"/>
              <a:t>TimesheetX</a:t>
            </a:r>
            <a:endParaRPr lang="en-US" sz="2800" dirty="0"/>
          </a:p>
        </p:txBody>
      </p:sp>
      <p:sp>
        <p:nvSpPr>
          <p:cNvPr id="3" name="Content Placeholder 2"/>
          <p:cNvSpPr>
            <a:spLocks noGrp="1"/>
          </p:cNvSpPr>
          <p:nvPr>
            <p:ph idx="1"/>
          </p:nvPr>
        </p:nvSpPr>
        <p:spPr>
          <a:xfrm>
            <a:off x="862562" y="4577692"/>
            <a:ext cx="7806690" cy="1153258"/>
          </a:xfrm>
        </p:spPr>
        <p:txBody>
          <a:bodyPr>
            <a:noAutofit/>
          </a:bodyPr>
          <a:lstStyle/>
          <a:p>
            <a:r>
              <a:rPr lang="en-US" sz="1600" dirty="0"/>
              <a:t>Step 1:  Click ’Enter your Time Sheet’ on the </a:t>
            </a:r>
            <a:r>
              <a:rPr lang="en-US" sz="1600" dirty="0" err="1"/>
              <a:t>JobX</a:t>
            </a:r>
            <a:r>
              <a:rPr lang="en-US" sz="1600" dirty="0"/>
              <a:t>/</a:t>
            </a:r>
            <a:r>
              <a:rPr lang="en-US" sz="1600" dirty="0" err="1"/>
              <a:t>TimesheetX</a:t>
            </a:r>
            <a:r>
              <a:rPr lang="en-US" sz="1600" dirty="0"/>
              <a:t> Applicant &amp;  Employees Home Page.  Or click ‘My </a:t>
            </a:r>
            <a:r>
              <a:rPr lang="en-US" sz="1600" dirty="0" err="1"/>
              <a:t>Timesheets’</a:t>
            </a:r>
            <a:r>
              <a:rPr lang="en-US" sz="1600" dirty="0"/>
              <a:t> from the Employees menu at the top of the screen.</a:t>
            </a:r>
          </a:p>
          <a:p>
            <a:r>
              <a:rPr lang="en-US" sz="1600" dirty="0"/>
              <a:t>Step 2:  Login utilizing your Columbia University SOA UNI and Password.</a:t>
            </a:r>
          </a:p>
          <a:p>
            <a:endParaRPr lang="en-US" dirty="0"/>
          </a:p>
        </p:txBody>
      </p:sp>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34</a:t>
            </a:fld>
            <a:endParaRPr lang="en-US" dirty="0"/>
          </a:p>
        </p:txBody>
      </p:sp>
      <p:pic>
        <p:nvPicPr>
          <p:cNvPr id="9" name="Picture 8">
            <a:extLst>
              <a:ext uri="{FF2B5EF4-FFF2-40B4-BE49-F238E27FC236}">
                <a16:creationId xmlns:a16="http://schemas.microsoft.com/office/drawing/2014/main" xmlns="" id="{98943468-B268-4C0E-A738-956B6A6DCE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778" y="6271591"/>
            <a:ext cx="1347572" cy="433508"/>
          </a:xfrm>
          <a:prstGeom prst="rect">
            <a:avLst/>
          </a:prstGeom>
        </p:spPr>
      </p:pic>
      <p:pic>
        <p:nvPicPr>
          <p:cNvPr id="6" name="Picture 5">
            <a:extLst>
              <a:ext uri="{FF2B5EF4-FFF2-40B4-BE49-F238E27FC236}">
                <a16:creationId xmlns:a16="http://schemas.microsoft.com/office/drawing/2014/main" xmlns="" id="{90CB57A0-2328-4CB4-BA39-D37ABBC3FFBB}"/>
              </a:ext>
            </a:extLst>
          </p:cNvPr>
          <p:cNvPicPr>
            <a:picLocks noChangeAspect="1"/>
          </p:cNvPicPr>
          <p:nvPr/>
        </p:nvPicPr>
        <p:blipFill>
          <a:blip r:embed="rId3"/>
          <a:stretch>
            <a:fillRect/>
          </a:stretch>
        </p:blipFill>
        <p:spPr>
          <a:xfrm>
            <a:off x="755454" y="697876"/>
            <a:ext cx="4550667" cy="3339175"/>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xmlns="" id="{B9FFB66B-DA4A-4750-9A84-7461A6EC60BD}"/>
              </a:ext>
            </a:extLst>
          </p:cNvPr>
          <p:cNvPicPr>
            <a:picLocks noChangeAspect="1"/>
          </p:cNvPicPr>
          <p:nvPr/>
        </p:nvPicPr>
        <p:blipFill>
          <a:blip r:embed="rId4"/>
          <a:stretch>
            <a:fillRect/>
          </a:stretch>
        </p:blipFill>
        <p:spPr>
          <a:xfrm>
            <a:off x="4152878" y="702377"/>
            <a:ext cx="4235668" cy="1835244"/>
          </a:xfrm>
          <a:prstGeom prst="rect">
            <a:avLst/>
          </a:prstGeom>
          <a:ln>
            <a:solidFill>
              <a:schemeClr val="bg1">
                <a:lumMod val="75000"/>
              </a:schemeClr>
            </a:solidFill>
          </a:ln>
        </p:spPr>
      </p:pic>
    </p:spTree>
    <p:extLst>
      <p:ext uri="{BB962C8B-B14F-4D97-AF65-F5344CB8AC3E}">
        <p14:creationId xmlns:p14="http://schemas.microsoft.com/office/powerpoint/2010/main" val="2126853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35</a:t>
            </a:fld>
            <a:endParaRPr lang="en-US"/>
          </a:p>
        </p:txBody>
      </p:sp>
      <p:sp>
        <p:nvSpPr>
          <p:cNvPr id="8" name="Rectangle 5"/>
          <p:cNvSpPr>
            <a:spLocks noChangeArrowheads="1"/>
          </p:cNvSpPr>
          <p:nvPr/>
        </p:nvSpPr>
        <p:spPr bwMode="auto">
          <a:xfrm>
            <a:off x="1508188" y="5198667"/>
            <a:ext cx="5904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spcBef>
                <a:spcPct val="20000"/>
              </a:spcBef>
              <a:buChar char="•"/>
              <a:defRPr sz="3300">
                <a:solidFill>
                  <a:schemeClr val="tx1"/>
                </a:solidFill>
                <a:latin typeface="Arial" panose="020B0604020202020204" pitchFamily="34" charset="0"/>
              </a:defRPr>
            </a:lvl1pPr>
            <a:lvl2pPr marL="742950" indent="-285750" eaLnBrk="0" hangingPunct="0">
              <a:spcBef>
                <a:spcPct val="20000"/>
              </a:spcBef>
              <a:buChar char="–"/>
              <a:defRPr sz="2900">
                <a:solidFill>
                  <a:schemeClr val="tx1"/>
                </a:solidFill>
                <a:latin typeface="Arial" panose="020B0604020202020204" pitchFamily="34" charset="0"/>
              </a:defRPr>
            </a:lvl2pPr>
            <a:lvl3pPr marL="1143000" indent="-228600" eaLnBrk="0" hangingPunct="0">
              <a:spcBef>
                <a:spcPct val="20000"/>
              </a:spcBef>
              <a:buChar char="•"/>
              <a:defRPr sz="2500">
                <a:solidFill>
                  <a:schemeClr val="tx1"/>
                </a:solidFill>
                <a:latin typeface="Arial" panose="020B0604020202020204" pitchFamily="34" charset="0"/>
              </a:defRPr>
            </a:lvl3pPr>
            <a:lvl4pPr marL="1600200" indent="-228600" eaLnBrk="0" hangingPunct="0">
              <a:spcBef>
                <a:spcPct val="20000"/>
              </a:spcBef>
              <a:buChar char="–"/>
              <a:defRPr sz="2100">
                <a:solidFill>
                  <a:schemeClr val="tx1"/>
                </a:solidFill>
                <a:latin typeface="Arial" panose="020B0604020202020204" pitchFamily="34" charset="0"/>
              </a:defRPr>
            </a:lvl4pPr>
            <a:lvl5pPr marL="2057400" indent="-228600" eaLnBrk="0" hangingPunct="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None/>
              <a:tabLst/>
              <a:defRPr/>
            </a:pPr>
            <a:r>
              <a:rPr kumimoji="0" lang="en-US" altLang="en-US" sz="1800" i="0" u="none" strike="noStrike" kern="0" cap="none" spc="0" normalizeH="0" baseline="0" noProof="0" dirty="0">
                <a:ln>
                  <a:noFill/>
                </a:ln>
                <a:solidFill>
                  <a:srgbClr val="000000"/>
                </a:solidFill>
                <a:effectLst/>
                <a:uLnTx/>
                <a:uFillTx/>
                <a:latin typeface="Arial" panose="020B0604020202020204" pitchFamily="34" charset="0"/>
              </a:rPr>
              <a:t>First, click the ‘Job Title’ link to access your time sheets.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778" y="6271591"/>
            <a:ext cx="1347572" cy="433508"/>
          </a:xfrm>
          <a:prstGeom prst="rect">
            <a:avLst/>
          </a:prstGeom>
        </p:spPr>
      </p:pic>
      <p:sp>
        <p:nvSpPr>
          <p:cNvPr id="10" name="Title 1"/>
          <p:cNvSpPr txBox="1">
            <a:spLocks/>
          </p:cNvSpPr>
          <p:nvPr/>
        </p:nvSpPr>
        <p:spPr>
          <a:xfrm>
            <a:off x="3214783" y="442971"/>
            <a:ext cx="3062827" cy="494744"/>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Enter a Time Sheet</a:t>
            </a:r>
          </a:p>
        </p:txBody>
      </p:sp>
      <p:pic>
        <p:nvPicPr>
          <p:cNvPr id="6" name="Picture 5">
            <a:extLst>
              <a:ext uri="{FF2B5EF4-FFF2-40B4-BE49-F238E27FC236}">
                <a16:creationId xmlns:a16="http://schemas.microsoft.com/office/drawing/2014/main" xmlns="" id="{0F8D9DAF-999F-4F7E-AF96-0F976A9021E4}"/>
              </a:ext>
            </a:extLst>
          </p:cNvPr>
          <p:cNvPicPr>
            <a:picLocks noChangeAspect="1"/>
          </p:cNvPicPr>
          <p:nvPr/>
        </p:nvPicPr>
        <p:blipFill>
          <a:blip r:embed="rId3"/>
          <a:stretch>
            <a:fillRect/>
          </a:stretch>
        </p:blipFill>
        <p:spPr>
          <a:xfrm>
            <a:off x="736403" y="912446"/>
            <a:ext cx="7671194" cy="4140413"/>
          </a:xfrm>
          <a:prstGeom prst="rect">
            <a:avLst/>
          </a:prstGeom>
          <a:ln>
            <a:solidFill>
              <a:schemeClr val="bg1">
                <a:lumMod val="75000"/>
              </a:schemeClr>
            </a:solidFill>
          </a:ln>
        </p:spPr>
      </p:pic>
    </p:spTree>
    <p:extLst>
      <p:ext uri="{BB962C8B-B14F-4D97-AF65-F5344CB8AC3E}">
        <p14:creationId xmlns:p14="http://schemas.microsoft.com/office/powerpoint/2010/main" val="3888166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36</a:t>
            </a:fld>
            <a:endParaRPr lang="en-US"/>
          </a:p>
        </p:txBody>
      </p:sp>
      <p:sp>
        <p:nvSpPr>
          <p:cNvPr id="9" name="Rectangle 5"/>
          <p:cNvSpPr>
            <a:spLocks noChangeArrowheads="1"/>
          </p:cNvSpPr>
          <p:nvPr/>
        </p:nvSpPr>
        <p:spPr bwMode="auto">
          <a:xfrm>
            <a:off x="609599" y="4725398"/>
            <a:ext cx="827611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0" lvl="0" indent="0" fontAlgn="base">
              <a:spcBef>
                <a:spcPct val="0"/>
              </a:spcBef>
              <a:spcAft>
                <a:spcPct val="0"/>
              </a:spcAft>
              <a:buNone/>
            </a:pPr>
            <a:r>
              <a:rPr lang="en-US" altLang="en-US" sz="1800" dirty="0">
                <a:solidFill>
                  <a:srgbClr val="000000"/>
                </a:solidFill>
              </a:rPr>
              <a:t>If this is the first time you are entering a time sheet for the current pay</a:t>
            </a:r>
          </a:p>
          <a:p>
            <a:pPr marL="0" lvl="0" indent="0" fontAlgn="base">
              <a:spcBef>
                <a:spcPct val="0"/>
              </a:spcBef>
              <a:spcAft>
                <a:spcPct val="0"/>
              </a:spcAft>
              <a:buNone/>
            </a:pPr>
            <a:r>
              <a:rPr lang="en-US" altLang="en-US" sz="1800" dirty="0">
                <a:solidFill>
                  <a:srgbClr val="000000"/>
                </a:solidFill>
              </a:rPr>
              <a:t>period, click the ‘Start Time Sheet’ link to the right of the pay period you wish to enter time.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778" y="6271591"/>
            <a:ext cx="1347572" cy="433508"/>
          </a:xfrm>
          <a:prstGeom prst="rect">
            <a:avLst/>
          </a:prstGeom>
        </p:spPr>
      </p:pic>
      <p:sp>
        <p:nvSpPr>
          <p:cNvPr id="10" name="Title 1">
            <a:extLst>
              <a:ext uri="{FF2B5EF4-FFF2-40B4-BE49-F238E27FC236}">
                <a16:creationId xmlns:a16="http://schemas.microsoft.com/office/drawing/2014/main" xmlns="" id="{71911A7A-1C1E-4D2C-A4AB-C38D9CF5AB95}"/>
              </a:ext>
            </a:extLst>
          </p:cNvPr>
          <p:cNvSpPr txBox="1">
            <a:spLocks/>
          </p:cNvSpPr>
          <p:nvPr/>
        </p:nvSpPr>
        <p:spPr>
          <a:xfrm>
            <a:off x="3214783" y="442971"/>
            <a:ext cx="3062827" cy="494744"/>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Start a Time Sheet</a:t>
            </a:r>
          </a:p>
        </p:txBody>
      </p:sp>
      <p:pic>
        <p:nvPicPr>
          <p:cNvPr id="2" name="Picture 1">
            <a:extLst>
              <a:ext uri="{FF2B5EF4-FFF2-40B4-BE49-F238E27FC236}">
                <a16:creationId xmlns:a16="http://schemas.microsoft.com/office/drawing/2014/main" xmlns="" id="{70090A2C-C1C7-4F92-88D5-06D339477005}"/>
              </a:ext>
            </a:extLst>
          </p:cNvPr>
          <p:cNvPicPr>
            <a:picLocks noChangeAspect="1"/>
          </p:cNvPicPr>
          <p:nvPr/>
        </p:nvPicPr>
        <p:blipFill>
          <a:blip r:embed="rId3"/>
          <a:stretch>
            <a:fillRect/>
          </a:stretch>
        </p:blipFill>
        <p:spPr>
          <a:xfrm>
            <a:off x="609598" y="971528"/>
            <a:ext cx="8251751" cy="3288082"/>
          </a:xfrm>
          <a:prstGeom prst="rect">
            <a:avLst/>
          </a:prstGeom>
          <a:ln>
            <a:solidFill>
              <a:schemeClr val="bg1">
                <a:lumMod val="75000"/>
              </a:schemeClr>
            </a:solidFill>
          </a:ln>
        </p:spPr>
      </p:pic>
    </p:spTree>
    <p:extLst>
      <p:ext uri="{BB962C8B-B14F-4D97-AF65-F5344CB8AC3E}">
        <p14:creationId xmlns:p14="http://schemas.microsoft.com/office/powerpoint/2010/main" val="2807788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37</a:t>
            </a:fld>
            <a:endParaRPr lang="en-US"/>
          </a:p>
        </p:txBody>
      </p:sp>
      <p:sp>
        <p:nvSpPr>
          <p:cNvPr id="9" name="Rectangle 5"/>
          <p:cNvSpPr>
            <a:spLocks noChangeArrowheads="1"/>
          </p:cNvSpPr>
          <p:nvPr/>
        </p:nvSpPr>
        <p:spPr bwMode="auto">
          <a:xfrm>
            <a:off x="765174" y="4755144"/>
            <a:ext cx="82761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spcBef>
                <a:spcPct val="0"/>
              </a:spcBef>
              <a:buNone/>
            </a:pPr>
            <a:r>
              <a:rPr lang="en-US" altLang="en-US" sz="1800" dirty="0"/>
              <a:t>If you clicked ‘Start Time Sheet’, then click ‘OK’ on the confirmation dialog </a:t>
            </a:r>
          </a:p>
          <a:p>
            <a:pPr>
              <a:spcBef>
                <a:spcPct val="0"/>
              </a:spcBef>
              <a:buNone/>
            </a:pPr>
            <a:r>
              <a:rPr lang="en-US" altLang="en-US" sz="1800" dirty="0"/>
              <a:t>box.</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778" y="6271591"/>
            <a:ext cx="1347572" cy="433508"/>
          </a:xfrm>
          <a:prstGeom prst="rect">
            <a:avLst/>
          </a:prstGeom>
        </p:spPr>
      </p:pic>
      <p:sp>
        <p:nvSpPr>
          <p:cNvPr id="8" name="Title 1">
            <a:extLst>
              <a:ext uri="{FF2B5EF4-FFF2-40B4-BE49-F238E27FC236}">
                <a16:creationId xmlns:a16="http://schemas.microsoft.com/office/drawing/2014/main" xmlns="" id="{BA412EB6-895D-4D4A-8603-F226BD2E5EFF}"/>
              </a:ext>
            </a:extLst>
          </p:cNvPr>
          <p:cNvSpPr txBox="1">
            <a:spLocks/>
          </p:cNvSpPr>
          <p:nvPr/>
        </p:nvSpPr>
        <p:spPr>
          <a:xfrm>
            <a:off x="3214783" y="185796"/>
            <a:ext cx="3062827" cy="494744"/>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Start a Time Sheet</a:t>
            </a:r>
          </a:p>
        </p:txBody>
      </p:sp>
      <p:pic>
        <p:nvPicPr>
          <p:cNvPr id="3" name="Picture 2">
            <a:extLst>
              <a:ext uri="{FF2B5EF4-FFF2-40B4-BE49-F238E27FC236}">
                <a16:creationId xmlns:a16="http://schemas.microsoft.com/office/drawing/2014/main" xmlns="" id="{F1779870-6F10-421C-A611-6C2A303C5EB2}"/>
              </a:ext>
            </a:extLst>
          </p:cNvPr>
          <p:cNvPicPr>
            <a:picLocks noChangeAspect="1"/>
          </p:cNvPicPr>
          <p:nvPr/>
        </p:nvPicPr>
        <p:blipFill>
          <a:blip r:embed="rId3"/>
          <a:stretch>
            <a:fillRect/>
          </a:stretch>
        </p:blipFill>
        <p:spPr>
          <a:xfrm>
            <a:off x="468432" y="944554"/>
            <a:ext cx="8529979" cy="3353581"/>
          </a:xfrm>
          <a:prstGeom prst="rect">
            <a:avLst/>
          </a:prstGeom>
          <a:ln>
            <a:solidFill>
              <a:schemeClr val="bg1">
                <a:lumMod val="75000"/>
              </a:schemeClr>
            </a:solidFill>
          </a:ln>
        </p:spPr>
      </p:pic>
    </p:spTree>
    <p:extLst>
      <p:ext uri="{BB962C8B-B14F-4D97-AF65-F5344CB8AC3E}">
        <p14:creationId xmlns:p14="http://schemas.microsoft.com/office/powerpoint/2010/main" val="3051839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38</a:t>
            </a:fld>
            <a:endParaRPr lang="en-US"/>
          </a:p>
        </p:txBody>
      </p:sp>
      <p:sp>
        <p:nvSpPr>
          <p:cNvPr id="10" name="Rectangle 5"/>
          <p:cNvSpPr>
            <a:spLocks noChangeArrowheads="1"/>
          </p:cNvSpPr>
          <p:nvPr/>
        </p:nvSpPr>
        <p:spPr bwMode="auto">
          <a:xfrm>
            <a:off x="2540962" y="5489694"/>
            <a:ext cx="43054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spcBef>
                <a:spcPct val="20000"/>
              </a:spcBef>
              <a:buChar char="•"/>
              <a:defRPr sz="3300">
                <a:solidFill>
                  <a:schemeClr val="tx1"/>
                </a:solidFill>
                <a:latin typeface="Arial" panose="020B0604020202020204" pitchFamily="34" charset="0"/>
              </a:defRPr>
            </a:lvl1pPr>
            <a:lvl2pPr marL="742950" indent="-285750" eaLnBrk="0" hangingPunct="0">
              <a:spcBef>
                <a:spcPct val="20000"/>
              </a:spcBef>
              <a:buChar char="–"/>
              <a:defRPr sz="2900">
                <a:solidFill>
                  <a:schemeClr val="tx1"/>
                </a:solidFill>
                <a:latin typeface="Arial" panose="020B0604020202020204" pitchFamily="34" charset="0"/>
              </a:defRPr>
            </a:lvl2pPr>
            <a:lvl3pPr marL="1143000" indent="-228600" eaLnBrk="0" hangingPunct="0">
              <a:spcBef>
                <a:spcPct val="20000"/>
              </a:spcBef>
              <a:buChar char="•"/>
              <a:defRPr sz="2500">
                <a:solidFill>
                  <a:schemeClr val="tx1"/>
                </a:solidFill>
                <a:latin typeface="Arial" panose="020B0604020202020204" pitchFamily="34" charset="0"/>
              </a:defRPr>
            </a:lvl3pPr>
            <a:lvl4pPr marL="1600200" indent="-228600" eaLnBrk="0" hangingPunct="0">
              <a:spcBef>
                <a:spcPct val="20000"/>
              </a:spcBef>
              <a:buChar char="–"/>
              <a:defRPr sz="2100">
                <a:solidFill>
                  <a:schemeClr val="tx1"/>
                </a:solidFill>
                <a:latin typeface="Arial" panose="020B0604020202020204" pitchFamily="34" charset="0"/>
              </a:defRPr>
            </a:lvl4pPr>
            <a:lvl5pPr marL="2057400" indent="-228600" eaLnBrk="0" hangingPunct="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800" dirty="0"/>
              <a:t>Click ‘Add New Entry’ to enter your time.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778" y="6271591"/>
            <a:ext cx="1347572" cy="433508"/>
          </a:xfrm>
          <a:prstGeom prst="rect">
            <a:avLst/>
          </a:prstGeom>
        </p:spPr>
      </p:pic>
      <p:sp>
        <p:nvSpPr>
          <p:cNvPr id="8" name="Title 1">
            <a:extLst>
              <a:ext uri="{FF2B5EF4-FFF2-40B4-BE49-F238E27FC236}">
                <a16:creationId xmlns:a16="http://schemas.microsoft.com/office/drawing/2014/main" xmlns="" id="{37EA6742-0BCD-4E1D-BA6E-8FBA96F6C51B}"/>
              </a:ext>
            </a:extLst>
          </p:cNvPr>
          <p:cNvSpPr txBox="1">
            <a:spLocks/>
          </p:cNvSpPr>
          <p:nvPr/>
        </p:nvSpPr>
        <p:spPr>
          <a:xfrm>
            <a:off x="1785057" y="337490"/>
            <a:ext cx="5954957" cy="685800"/>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dirty="0"/>
              <a:t>Add a New Time Sheet Entry for Time Worked</a:t>
            </a:r>
          </a:p>
        </p:txBody>
      </p:sp>
      <p:pic>
        <p:nvPicPr>
          <p:cNvPr id="2" name="Picture 1">
            <a:extLst>
              <a:ext uri="{FF2B5EF4-FFF2-40B4-BE49-F238E27FC236}">
                <a16:creationId xmlns:a16="http://schemas.microsoft.com/office/drawing/2014/main" xmlns="" id="{1B1F5370-1370-4DFD-9C91-B5B15688A002}"/>
              </a:ext>
            </a:extLst>
          </p:cNvPr>
          <p:cNvPicPr>
            <a:picLocks noChangeAspect="1"/>
          </p:cNvPicPr>
          <p:nvPr/>
        </p:nvPicPr>
        <p:blipFill>
          <a:blip r:embed="rId3"/>
          <a:stretch>
            <a:fillRect/>
          </a:stretch>
        </p:blipFill>
        <p:spPr>
          <a:xfrm>
            <a:off x="962962" y="907982"/>
            <a:ext cx="7664844" cy="4299171"/>
          </a:xfrm>
          <a:prstGeom prst="rect">
            <a:avLst/>
          </a:prstGeom>
          <a:ln>
            <a:solidFill>
              <a:schemeClr val="bg1">
                <a:lumMod val="75000"/>
              </a:schemeClr>
            </a:solidFill>
          </a:ln>
        </p:spPr>
      </p:pic>
    </p:spTree>
    <p:extLst>
      <p:ext uri="{BB962C8B-B14F-4D97-AF65-F5344CB8AC3E}">
        <p14:creationId xmlns:p14="http://schemas.microsoft.com/office/powerpoint/2010/main" val="3910154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39</a:t>
            </a:fld>
            <a:endParaRPr lang="en-US"/>
          </a:p>
        </p:txBody>
      </p:sp>
      <p:sp>
        <p:nvSpPr>
          <p:cNvPr id="8" name="Rectangle 5"/>
          <p:cNvSpPr>
            <a:spLocks noChangeArrowheads="1"/>
          </p:cNvSpPr>
          <p:nvPr/>
        </p:nvSpPr>
        <p:spPr bwMode="auto">
          <a:xfrm>
            <a:off x="2000250" y="5465808"/>
            <a:ext cx="54832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300">
                <a:solidFill>
                  <a:schemeClr val="tx1"/>
                </a:solidFill>
                <a:latin typeface="Arial" panose="020B0604020202020204" pitchFamily="34" charset="0"/>
              </a:defRPr>
            </a:lvl1pPr>
            <a:lvl2pPr marL="742950" indent="-285750" eaLnBrk="0" hangingPunct="0">
              <a:spcBef>
                <a:spcPct val="20000"/>
              </a:spcBef>
              <a:buChar char="–"/>
              <a:defRPr sz="2900">
                <a:solidFill>
                  <a:schemeClr val="tx1"/>
                </a:solidFill>
                <a:latin typeface="Arial" panose="020B0604020202020204" pitchFamily="34" charset="0"/>
              </a:defRPr>
            </a:lvl2pPr>
            <a:lvl3pPr marL="1143000" indent="-228600" eaLnBrk="0" hangingPunct="0">
              <a:spcBef>
                <a:spcPct val="20000"/>
              </a:spcBef>
              <a:buChar char="•"/>
              <a:defRPr sz="2500">
                <a:solidFill>
                  <a:schemeClr val="tx1"/>
                </a:solidFill>
                <a:latin typeface="Arial" panose="020B0604020202020204" pitchFamily="34" charset="0"/>
              </a:defRPr>
            </a:lvl3pPr>
            <a:lvl4pPr marL="1600200" indent="-228600" eaLnBrk="0" hangingPunct="0">
              <a:spcBef>
                <a:spcPct val="20000"/>
              </a:spcBef>
              <a:buChar char="–"/>
              <a:defRPr sz="2100">
                <a:solidFill>
                  <a:schemeClr val="tx1"/>
                </a:solidFill>
                <a:latin typeface="Arial" panose="020B0604020202020204" pitchFamily="34" charset="0"/>
              </a:defRPr>
            </a:lvl4pPr>
            <a:lvl5pPr marL="2057400" indent="-228600" eaLnBrk="0" hangingPunct="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eaLnBrk="1" hangingPunct="1">
              <a:spcBef>
                <a:spcPct val="0"/>
              </a:spcBef>
              <a:buFontTx/>
              <a:buNone/>
            </a:pPr>
            <a:r>
              <a:rPr lang="en-US" altLang="en-US" sz="1400" dirty="0"/>
              <a:t>Select the ‘Date’ of the time sheet entry from the ‘Date’ column.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778" y="6271591"/>
            <a:ext cx="1347572" cy="433508"/>
          </a:xfrm>
          <a:prstGeom prst="rect">
            <a:avLst/>
          </a:prstGeom>
        </p:spPr>
      </p:pic>
      <p:sp>
        <p:nvSpPr>
          <p:cNvPr id="11" name="Title 1">
            <a:extLst>
              <a:ext uri="{FF2B5EF4-FFF2-40B4-BE49-F238E27FC236}">
                <a16:creationId xmlns:a16="http://schemas.microsoft.com/office/drawing/2014/main" xmlns="" id="{442ABB88-DC1C-450F-A0F3-C620AA823FFE}"/>
              </a:ext>
            </a:extLst>
          </p:cNvPr>
          <p:cNvSpPr txBox="1">
            <a:spLocks/>
          </p:cNvSpPr>
          <p:nvPr/>
        </p:nvSpPr>
        <p:spPr>
          <a:xfrm>
            <a:off x="1711905" y="337490"/>
            <a:ext cx="5954957" cy="685800"/>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dirty="0"/>
              <a:t>Add a New Time Sheet Entry for Time Worked</a:t>
            </a:r>
          </a:p>
        </p:txBody>
      </p:sp>
      <p:pic>
        <p:nvPicPr>
          <p:cNvPr id="3" name="Picture 2">
            <a:extLst>
              <a:ext uri="{FF2B5EF4-FFF2-40B4-BE49-F238E27FC236}">
                <a16:creationId xmlns:a16="http://schemas.microsoft.com/office/drawing/2014/main" xmlns="" id="{909D1647-B03A-4A86-B6C4-A4EF726A377C}"/>
              </a:ext>
            </a:extLst>
          </p:cNvPr>
          <p:cNvPicPr>
            <a:picLocks noChangeAspect="1"/>
          </p:cNvPicPr>
          <p:nvPr/>
        </p:nvPicPr>
        <p:blipFill>
          <a:blip r:embed="rId3"/>
          <a:stretch>
            <a:fillRect/>
          </a:stretch>
        </p:blipFill>
        <p:spPr>
          <a:xfrm>
            <a:off x="869557" y="919823"/>
            <a:ext cx="7645793" cy="4311872"/>
          </a:xfrm>
          <a:prstGeom prst="rect">
            <a:avLst/>
          </a:prstGeom>
          <a:ln>
            <a:solidFill>
              <a:schemeClr val="bg1">
                <a:lumMod val="75000"/>
              </a:schemeClr>
            </a:solidFill>
          </a:ln>
        </p:spPr>
      </p:pic>
    </p:spTree>
    <p:extLst>
      <p:ext uri="{BB962C8B-B14F-4D97-AF65-F5344CB8AC3E}">
        <p14:creationId xmlns:p14="http://schemas.microsoft.com/office/powerpoint/2010/main" val="1860685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235" y="463443"/>
            <a:ext cx="3406139" cy="866570"/>
          </a:xfrm>
        </p:spPr>
        <p:txBody>
          <a:bodyPr>
            <a:normAutofit/>
          </a:bodyPr>
          <a:lstStyle/>
          <a:p>
            <a:r>
              <a:rPr lang="en-US" sz="2800" dirty="0"/>
              <a:t>Benefits for Employees</a:t>
            </a:r>
          </a:p>
        </p:txBody>
      </p:sp>
      <p:sp>
        <p:nvSpPr>
          <p:cNvPr id="3" name="Content Placeholder 2"/>
          <p:cNvSpPr>
            <a:spLocks noGrp="1"/>
          </p:cNvSpPr>
          <p:nvPr>
            <p:ph idx="1"/>
          </p:nvPr>
        </p:nvSpPr>
        <p:spPr>
          <a:xfrm>
            <a:off x="708660" y="1519135"/>
            <a:ext cx="7806690" cy="4692624"/>
          </a:xfrm>
        </p:spPr>
        <p:txBody>
          <a:bodyPr>
            <a:normAutofit/>
          </a:bodyPr>
          <a:lstStyle/>
          <a:p>
            <a:r>
              <a:rPr lang="en-US" dirty="0"/>
              <a:t>Automated reminder notices to ensure timely submission of your time sheet.</a:t>
            </a:r>
          </a:p>
          <a:p>
            <a:r>
              <a:rPr lang="en-US" dirty="0"/>
              <a:t>Helpful edits ensure quality time sheet entries.</a:t>
            </a:r>
          </a:p>
          <a:p>
            <a:r>
              <a:rPr lang="en-US" dirty="0"/>
              <a:t>Award Balance Display</a:t>
            </a:r>
          </a:p>
          <a:p>
            <a:r>
              <a:rPr lang="en-US" dirty="0"/>
              <a:t>Never a lost time sheet</a:t>
            </a:r>
          </a:p>
          <a:p>
            <a:r>
              <a:rPr lang="en-US" dirty="0"/>
              <a:t>Web accessibility</a:t>
            </a:r>
          </a:p>
          <a:p>
            <a:r>
              <a:rPr lang="en-US" dirty="0"/>
              <a:t>Paper Time Sheets Eliminated</a:t>
            </a:r>
          </a:p>
          <a:p>
            <a:r>
              <a:rPr lang="en-US" dirty="0"/>
              <a:t>Full Work History at your Fingertips</a:t>
            </a:r>
          </a:p>
          <a:p>
            <a:endParaRPr lang="en-US" dirty="0"/>
          </a:p>
        </p:txBody>
      </p:sp>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4</a:t>
            </a:fld>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1949" y="6096000"/>
            <a:ext cx="1893401" cy="609099"/>
          </a:xfrm>
          <a:prstGeom prst="rect">
            <a:avLst/>
          </a:prstGeom>
        </p:spPr>
      </p:pic>
    </p:spTree>
    <p:extLst>
      <p:ext uri="{BB962C8B-B14F-4D97-AF65-F5344CB8AC3E}">
        <p14:creationId xmlns:p14="http://schemas.microsoft.com/office/powerpoint/2010/main" val="2713221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solidFill>
                  <a:prstClr val="black">
                    <a:tint val="75000"/>
                  </a:prstClr>
                </a:solidFill>
              </a:rPr>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solidFill>
                  <a:prstClr val="white"/>
                </a:solidFill>
              </a:rPr>
              <a:pPr/>
              <a:t>40</a:t>
            </a:fld>
            <a:endParaRPr lang="en-US">
              <a:solidFill>
                <a:prstClr val="white"/>
              </a:solidFill>
            </a:endParaRPr>
          </a:p>
        </p:txBody>
      </p:sp>
      <p:sp>
        <p:nvSpPr>
          <p:cNvPr id="11" name="Rectangle 6"/>
          <p:cNvSpPr>
            <a:spLocks noChangeArrowheads="1"/>
          </p:cNvSpPr>
          <p:nvPr/>
        </p:nvSpPr>
        <p:spPr bwMode="auto">
          <a:xfrm>
            <a:off x="1592251" y="4430472"/>
            <a:ext cx="66864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spcBef>
                <a:spcPct val="20000"/>
              </a:spcBef>
              <a:buChar char="•"/>
              <a:defRPr sz="3300">
                <a:solidFill>
                  <a:schemeClr val="tx1"/>
                </a:solidFill>
                <a:latin typeface="Arial" panose="020B0604020202020204" pitchFamily="34" charset="0"/>
              </a:defRPr>
            </a:lvl1pPr>
            <a:lvl2pPr marL="742950" indent="-285750" eaLnBrk="0" hangingPunct="0">
              <a:spcBef>
                <a:spcPct val="20000"/>
              </a:spcBef>
              <a:buChar char="–"/>
              <a:defRPr sz="2900">
                <a:solidFill>
                  <a:schemeClr val="tx1"/>
                </a:solidFill>
                <a:latin typeface="Arial" panose="020B0604020202020204" pitchFamily="34" charset="0"/>
              </a:defRPr>
            </a:lvl2pPr>
            <a:lvl3pPr marL="1143000" indent="-228600" eaLnBrk="0" hangingPunct="0">
              <a:spcBef>
                <a:spcPct val="20000"/>
              </a:spcBef>
              <a:buChar char="•"/>
              <a:defRPr sz="2500">
                <a:solidFill>
                  <a:schemeClr val="tx1"/>
                </a:solidFill>
                <a:latin typeface="Arial" panose="020B0604020202020204" pitchFamily="34" charset="0"/>
              </a:defRPr>
            </a:lvl3pPr>
            <a:lvl4pPr marL="1600200" indent="-228600" eaLnBrk="0" hangingPunct="0">
              <a:spcBef>
                <a:spcPct val="20000"/>
              </a:spcBef>
              <a:buChar char="–"/>
              <a:defRPr sz="2100">
                <a:solidFill>
                  <a:schemeClr val="tx1"/>
                </a:solidFill>
                <a:latin typeface="Arial" panose="020B0604020202020204" pitchFamily="34" charset="0"/>
              </a:defRPr>
            </a:lvl4pPr>
            <a:lvl5pPr marL="2057400" indent="-228600" eaLnBrk="0" hangingPunct="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457200" marR="0" lvl="0" indent="-457200" defTabSz="914400" eaLnBrk="1" fontAlgn="base" latinLnBrk="0" hangingPunct="1">
              <a:lnSpc>
                <a:spcPct val="100000"/>
              </a:lnSpc>
              <a:spcBef>
                <a:spcPct val="0"/>
              </a:spcBef>
              <a:spcAft>
                <a:spcPct val="0"/>
              </a:spcAft>
              <a:buClrTx/>
              <a:buSzTx/>
              <a:buFontTx/>
              <a:buNone/>
              <a:tabLst/>
              <a:defRPr/>
            </a:pPr>
            <a:r>
              <a:rPr kumimoji="0" lang="en-US" altLang="en-US" sz="1800" i="0" u="none" strike="noStrike" kern="0" cap="none" spc="0" normalizeH="0" baseline="0" noProof="0" dirty="0">
                <a:ln>
                  <a:noFill/>
                </a:ln>
                <a:solidFill>
                  <a:srgbClr val="000000"/>
                </a:solidFill>
                <a:effectLst/>
                <a:uLnTx/>
                <a:uFillTx/>
                <a:latin typeface="Arial" panose="020B0604020202020204" pitchFamily="34" charset="0"/>
              </a:rPr>
              <a:t>Select the </a:t>
            </a:r>
            <a:r>
              <a:rPr lang="en-US" altLang="en-US" sz="1800" kern="0" dirty="0">
                <a:solidFill>
                  <a:srgbClr val="000000"/>
                </a:solidFill>
              </a:rPr>
              <a:t>S</a:t>
            </a:r>
            <a:r>
              <a:rPr kumimoji="0" lang="en-US" altLang="en-US" sz="1800" i="0" u="none" strike="noStrike" kern="0" cap="none" spc="0" normalizeH="0" baseline="0" noProof="0" dirty="0">
                <a:ln>
                  <a:noFill/>
                </a:ln>
                <a:solidFill>
                  <a:srgbClr val="000000"/>
                </a:solidFill>
                <a:effectLst/>
                <a:uLnTx/>
                <a:uFillTx/>
                <a:latin typeface="Arial" panose="020B0604020202020204" pitchFamily="34" charset="0"/>
              </a:rPr>
              <a:t>tart and End times for the day you are entering time.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778" y="6271591"/>
            <a:ext cx="1347572" cy="433508"/>
          </a:xfrm>
          <a:prstGeom prst="rect">
            <a:avLst/>
          </a:prstGeom>
        </p:spPr>
      </p:pic>
      <p:sp>
        <p:nvSpPr>
          <p:cNvPr id="9" name="Title 1">
            <a:extLst>
              <a:ext uri="{FF2B5EF4-FFF2-40B4-BE49-F238E27FC236}">
                <a16:creationId xmlns:a16="http://schemas.microsoft.com/office/drawing/2014/main" xmlns="" id="{0821D478-7CC0-470F-9299-1D6EE330F676}"/>
              </a:ext>
            </a:extLst>
          </p:cNvPr>
          <p:cNvSpPr txBox="1">
            <a:spLocks/>
          </p:cNvSpPr>
          <p:nvPr/>
        </p:nvSpPr>
        <p:spPr>
          <a:xfrm>
            <a:off x="1886607" y="372623"/>
            <a:ext cx="5954957" cy="685800"/>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dirty="0"/>
              <a:t>Add a New Time Sheet Entry for Time Worked</a:t>
            </a:r>
          </a:p>
        </p:txBody>
      </p:sp>
      <p:pic>
        <p:nvPicPr>
          <p:cNvPr id="2" name="Picture 1">
            <a:extLst>
              <a:ext uri="{FF2B5EF4-FFF2-40B4-BE49-F238E27FC236}">
                <a16:creationId xmlns:a16="http://schemas.microsoft.com/office/drawing/2014/main" xmlns="" id="{DC7962CB-86D6-4E32-B9F5-7AD33AA6DF7C}"/>
              </a:ext>
            </a:extLst>
          </p:cNvPr>
          <p:cNvPicPr>
            <a:picLocks noChangeAspect="1"/>
          </p:cNvPicPr>
          <p:nvPr/>
        </p:nvPicPr>
        <p:blipFill>
          <a:blip r:embed="rId3"/>
          <a:stretch>
            <a:fillRect/>
          </a:stretch>
        </p:blipFill>
        <p:spPr>
          <a:xfrm>
            <a:off x="255180" y="1451416"/>
            <a:ext cx="4225893" cy="2546079"/>
          </a:xfrm>
          <a:prstGeom prst="rect">
            <a:avLst/>
          </a:prstGeom>
          <a:ln>
            <a:solidFill>
              <a:schemeClr val="bg1">
                <a:lumMod val="75000"/>
              </a:schemeClr>
            </a:solidFill>
          </a:ln>
        </p:spPr>
      </p:pic>
      <p:pic>
        <p:nvPicPr>
          <p:cNvPr id="10" name="Picture 9">
            <a:extLst>
              <a:ext uri="{FF2B5EF4-FFF2-40B4-BE49-F238E27FC236}">
                <a16:creationId xmlns:a16="http://schemas.microsoft.com/office/drawing/2014/main" xmlns="" id="{11B82214-BB45-4465-A651-317AA45E2456}"/>
              </a:ext>
            </a:extLst>
          </p:cNvPr>
          <p:cNvPicPr>
            <a:picLocks noChangeAspect="1"/>
          </p:cNvPicPr>
          <p:nvPr/>
        </p:nvPicPr>
        <p:blipFill>
          <a:blip r:embed="rId4"/>
          <a:stretch>
            <a:fillRect/>
          </a:stretch>
        </p:blipFill>
        <p:spPr>
          <a:xfrm>
            <a:off x="4537419" y="1451417"/>
            <a:ext cx="4552791" cy="2546079"/>
          </a:xfrm>
          <a:prstGeom prst="rect">
            <a:avLst/>
          </a:prstGeom>
          <a:ln>
            <a:solidFill>
              <a:schemeClr val="bg1">
                <a:lumMod val="75000"/>
              </a:schemeClr>
            </a:solidFill>
          </a:ln>
        </p:spPr>
      </p:pic>
    </p:spTree>
    <p:extLst>
      <p:ext uri="{BB962C8B-B14F-4D97-AF65-F5344CB8AC3E}">
        <p14:creationId xmlns:p14="http://schemas.microsoft.com/office/powerpoint/2010/main" val="1845926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41</a:t>
            </a:fld>
            <a:endParaRPr lang="en-US"/>
          </a:p>
        </p:txBody>
      </p:sp>
      <p:sp>
        <p:nvSpPr>
          <p:cNvPr id="7" name="Rectangle 6"/>
          <p:cNvSpPr/>
          <p:nvPr/>
        </p:nvSpPr>
        <p:spPr>
          <a:xfrm>
            <a:off x="2355544" y="4993571"/>
            <a:ext cx="7445046" cy="369332"/>
          </a:xfrm>
          <a:prstGeom prst="rect">
            <a:avLst/>
          </a:prstGeom>
        </p:spPr>
        <p:txBody>
          <a:bodyPr wrap="square">
            <a:spAutoFit/>
          </a:bodyPr>
          <a:lstStyle/>
          <a:p>
            <a:pPr lvl="0" fontAlgn="base">
              <a:spcBef>
                <a:spcPct val="0"/>
              </a:spcBef>
              <a:spcAft>
                <a:spcPct val="0"/>
              </a:spcAft>
            </a:pPr>
            <a:r>
              <a:rPr lang="en-US" altLang="en-US" dirty="0">
                <a:solidFill>
                  <a:srgbClr val="000000"/>
                </a:solidFill>
                <a:latin typeface="Arial" panose="020B0604020202020204" pitchFamily="34" charset="0"/>
              </a:rPr>
              <a:t>Click ‘Add’ to save your time sheet entry.</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778" y="6271591"/>
            <a:ext cx="1347572" cy="433508"/>
          </a:xfrm>
          <a:prstGeom prst="rect">
            <a:avLst/>
          </a:prstGeom>
        </p:spPr>
      </p:pic>
      <p:sp>
        <p:nvSpPr>
          <p:cNvPr id="10" name="Title 1">
            <a:extLst>
              <a:ext uri="{FF2B5EF4-FFF2-40B4-BE49-F238E27FC236}">
                <a16:creationId xmlns:a16="http://schemas.microsoft.com/office/drawing/2014/main" xmlns="" id="{E5E48594-CCB1-40B6-A738-CC4E99321C7B}"/>
              </a:ext>
            </a:extLst>
          </p:cNvPr>
          <p:cNvSpPr txBox="1">
            <a:spLocks/>
          </p:cNvSpPr>
          <p:nvPr/>
        </p:nvSpPr>
        <p:spPr>
          <a:xfrm>
            <a:off x="1465017" y="337490"/>
            <a:ext cx="5954957" cy="685800"/>
          </a:xfrm>
          <a:prstGeom prst="rect">
            <a:avLst/>
          </a:prstGeom>
        </p:spPr>
        <p:txBody>
          <a:bodyPr vert="horz" lIns="91440" tIns="45720" rIns="91440" bIns="45720" rtlCol="0" anchor="t">
            <a:normAutofit fontScale="85000" lnSpcReduction="10000"/>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dirty="0"/>
              <a:t>Add a New Time Sheet Entry for Time Worked</a:t>
            </a:r>
          </a:p>
        </p:txBody>
      </p:sp>
      <p:pic>
        <p:nvPicPr>
          <p:cNvPr id="2" name="Picture 1">
            <a:extLst>
              <a:ext uri="{FF2B5EF4-FFF2-40B4-BE49-F238E27FC236}">
                <a16:creationId xmlns:a16="http://schemas.microsoft.com/office/drawing/2014/main" xmlns="" id="{A82B035E-F1A9-42D3-9F66-C09BBAA09C5F}"/>
              </a:ext>
            </a:extLst>
          </p:cNvPr>
          <p:cNvPicPr>
            <a:picLocks noChangeAspect="1"/>
          </p:cNvPicPr>
          <p:nvPr/>
        </p:nvPicPr>
        <p:blipFill>
          <a:blip r:embed="rId3"/>
          <a:stretch>
            <a:fillRect/>
          </a:stretch>
        </p:blipFill>
        <p:spPr>
          <a:xfrm>
            <a:off x="1039892" y="911612"/>
            <a:ext cx="7064216" cy="3854628"/>
          </a:xfrm>
          <a:prstGeom prst="rect">
            <a:avLst/>
          </a:prstGeom>
          <a:ln>
            <a:solidFill>
              <a:schemeClr val="bg1">
                <a:lumMod val="75000"/>
              </a:schemeClr>
            </a:solidFill>
          </a:ln>
        </p:spPr>
      </p:pic>
    </p:spTree>
    <p:extLst>
      <p:ext uri="{BB962C8B-B14F-4D97-AF65-F5344CB8AC3E}">
        <p14:creationId xmlns:p14="http://schemas.microsoft.com/office/powerpoint/2010/main" val="19017079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42</a:t>
            </a:fld>
            <a:endParaRPr lang="en-US"/>
          </a:p>
        </p:txBody>
      </p:sp>
      <p:sp>
        <p:nvSpPr>
          <p:cNvPr id="8" name="Rectangle 7"/>
          <p:cNvSpPr/>
          <p:nvPr/>
        </p:nvSpPr>
        <p:spPr>
          <a:xfrm>
            <a:off x="609599" y="4786348"/>
            <a:ext cx="8018207" cy="1477328"/>
          </a:xfrm>
          <a:prstGeom prst="rect">
            <a:avLst/>
          </a:prstGeom>
        </p:spPr>
        <p:txBody>
          <a:bodyPr wrap="square">
            <a:spAutoFit/>
          </a:bodyPr>
          <a:lstStyle/>
          <a:p>
            <a:pPr lvl="0" fontAlgn="base">
              <a:spcBef>
                <a:spcPct val="0"/>
              </a:spcBef>
              <a:spcAft>
                <a:spcPct val="0"/>
              </a:spcAft>
              <a:buFontTx/>
              <a:buAutoNum type="arabicPeriod"/>
            </a:pPr>
            <a:r>
              <a:rPr lang="en-US" altLang="en-US" dirty="0">
                <a:solidFill>
                  <a:srgbClr val="000000"/>
                </a:solidFill>
                <a:latin typeface="Arial" panose="020B0604020202020204" pitchFamily="34" charset="0"/>
              </a:rPr>
              <a:t>  If you’re finished entering time worked, click ‘Return to Hire’ to return</a:t>
            </a:r>
          </a:p>
          <a:p>
            <a:pPr lvl="0" fontAlgn="base">
              <a:spcBef>
                <a:spcPct val="0"/>
              </a:spcBef>
              <a:spcAft>
                <a:spcPct val="0"/>
              </a:spcAft>
            </a:pPr>
            <a:r>
              <a:rPr lang="en-US" altLang="en-US" dirty="0">
                <a:solidFill>
                  <a:srgbClr val="000000"/>
                </a:solidFill>
                <a:latin typeface="Arial" panose="020B0604020202020204" pitchFamily="34" charset="0"/>
              </a:rPr>
              <a:t>     to your list of job(s).  </a:t>
            </a:r>
          </a:p>
          <a:p>
            <a:pPr lvl="0" fontAlgn="base">
              <a:spcBef>
                <a:spcPct val="0"/>
              </a:spcBef>
              <a:spcAft>
                <a:spcPct val="0"/>
              </a:spcAft>
            </a:pPr>
            <a:endParaRPr lang="en-US" altLang="en-US" dirty="0">
              <a:solidFill>
                <a:srgbClr val="000000"/>
              </a:solidFill>
              <a:latin typeface="Arial" panose="020B0604020202020204" pitchFamily="34" charset="0"/>
            </a:endParaRPr>
          </a:p>
          <a:p>
            <a:pPr marL="342900" lvl="0" indent="-342900" fontAlgn="base">
              <a:spcBef>
                <a:spcPct val="0"/>
              </a:spcBef>
              <a:spcAft>
                <a:spcPct val="0"/>
              </a:spcAft>
              <a:buAutoNum type="arabicPeriod" startAt="2"/>
            </a:pPr>
            <a:r>
              <a:rPr lang="en-US" altLang="en-US" dirty="0">
                <a:solidFill>
                  <a:srgbClr val="000000"/>
                </a:solidFill>
                <a:latin typeface="Arial" panose="020B0604020202020204" pitchFamily="34" charset="0"/>
              </a:rPr>
              <a:t>If you wish to log out, click the ‘Log out’ button and you will return to the</a:t>
            </a:r>
          </a:p>
          <a:p>
            <a:pPr lvl="0" fontAlgn="base">
              <a:spcBef>
                <a:spcPct val="0"/>
              </a:spcBef>
              <a:spcAft>
                <a:spcPct val="0"/>
              </a:spcAft>
            </a:pPr>
            <a:r>
              <a:rPr lang="en-US" altLang="en-US" dirty="0">
                <a:solidFill>
                  <a:srgbClr val="000000"/>
                </a:solidFill>
                <a:latin typeface="Arial" panose="020B0604020202020204" pitchFamily="34" charset="0"/>
              </a:rPr>
              <a:t>     Columbia University SOA TimesheetX Home page.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778" y="6271591"/>
            <a:ext cx="1347572" cy="433508"/>
          </a:xfrm>
          <a:prstGeom prst="rect">
            <a:avLst/>
          </a:prstGeom>
        </p:spPr>
      </p:pic>
      <p:pic>
        <p:nvPicPr>
          <p:cNvPr id="3" name="Picture 2">
            <a:extLst>
              <a:ext uri="{FF2B5EF4-FFF2-40B4-BE49-F238E27FC236}">
                <a16:creationId xmlns:a16="http://schemas.microsoft.com/office/drawing/2014/main" xmlns="" id="{AE870928-D258-4599-9422-E4BD8F8F0E68}"/>
              </a:ext>
            </a:extLst>
          </p:cNvPr>
          <p:cNvPicPr>
            <a:picLocks noChangeAspect="1"/>
          </p:cNvPicPr>
          <p:nvPr/>
        </p:nvPicPr>
        <p:blipFill>
          <a:blip r:embed="rId3"/>
          <a:stretch>
            <a:fillRect/>
          </a:stretch>
        </p:blipFill>
        <p:spPr>
          <a:xfrm>
            <a:off x="854250" y="427207"/>
            <a:ext cx="7435499" cy="4032813"/>
          </a:xfrm>
          <a:prstGeom prst="rect">
            <a:avLst/>
          </a:prstGeom>
          <a:ln>
            <a:solidFill>
              <a:schemeClr val="bg1">
                <a:lumMod val="75000"/>
              </a:schemeClr>
            </a:solidFill>
          </a:ln>
        </p:spPr>
      </p:pic>
    </p:spTree>
    <p:extLst>
      <p:ext uri="{BB962C8B-B14F-4D97-AF65-F5344CB8AC3E}">
        <p14:creationId xmlns:p14="http://schemas.microsoft.com/office/powerpoint/2010/main" val="2796420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1598" y="1971635"/>
            <a:ext cx="4149085" cy="1015663"/>
          </a:xfrm>
          <a:prstGeom prst="rect">
            <a:avLst/>
          </a:prstGeom>
        </p:spPr>
        <p:txBody>
          <a:bodyPr wrap="none">
            <a:spAutoFit/>
          </a:bodyPr>
          <a:lstStyle/>
          <a:p>
            <a:pPr lvl="0" algn="ctr" fontAlgn="base">
              <a:spcBef>
                <a:spcPct val="0"/>
              </a:spcBef>
              <a:spcAft>
                <a:spcPct val="0"/>
              </a:spcAft>
            </a:pPr>
            <a:r>
              <a:rPr lang="en-US" altLang="en-US" sz="2000" dirty="0">
                <a:solidFill>
                  <a:srgbClr val="000000"/>
                </a:solidFill>
                <a:latin typeface="Arial" panose="020B0604020202020204" pitchFamily="34" charset="0"/>
              </a:rPr>
              <a:t>Done Entering Time?  </a:t>
            </a:r>
          </a:p>
          <a:p>
            <a:pPr lvl="0" algn="ctr" fontAlgn="base">
              <a:spcBef>
                <a:spcPct val="0"/>
              </a:spcBef>
              <a:spcAft>
                <a:spcPct val="0"/>
              </a:spcAft>
            </a:pPr>
            <a:endParaRPr lang="en-US" altLang="en-US" sz="2000" dirty="0">
              <a:solidFill>
                <a:srgbClr val="000000"/>
              </a:solidFill>
              <a:latin typeface="Arial" panose="020B0604020202020204" pitchFamily="34" charset="0"/>
            </a:endParaRPr>
          </a:p>
          <a:p>
            <a:pPr lvl="0" algn="ctr" fontAlgn="base">
              <a:spcBef>
                <a:spcPct val="0"/>
              </a:spcBef>
              <a:spcAft>
                <a:spcPct val="0"/>
              </a:spcAft>
            </a:pPr>
            <a:r>
              <a:rPr lang="en-US" altLang="en-US" sz="2000" dirty="0">
                <a:solidFill>
                  <a:srgbClr val="000000"/>
                </a:solidFill>
                <a:latin typeface="Arial" panose="020B0604020202020204" pitchFamily="34" charset="0"/>
              </a:rPr>
              <a:t>It’s time to hand your time sheet in!</a:t>
            </a:r>
          </a:p>
        </p:txBody>
      </p:sp>
    </p:spTree>
    <p:extLst>
      <p:ext uri="{BB962C8B-B14F-4D97-AF65-F5344CB8AC3E}">
        <p14:creationId xmlns:p14="http://schemas.microsoft.com/office/powerpoint/2010/main" val="2226685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44</a:t>
            </a:fld>
            <a:endParaRPr lang="en-US"/>
          </a:p>
        </p:txBody>
      </p:sp>
      <p:sp>
        <p:nvSpPr>
          <p:cNvPr id="11" name="Rectangle 6"/>
          <p:cNvSpPr>
            <a:spLocks noChangeArrowheads="1"/>
          </p:cNvSpPr>
          <p:nvPr/>
        </p:nvSpPr>
        <p:spPr bwMode="auto">
          <a:xfrm>
            <a:off x="609599" y="5220948"/>
            <a:ext cx="76771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300">
                <a:solidFill>
                  <a:schemeClr val="tx1"/>
                </a:solidFill>
                <a:latin typeface="Arial" panose="020B0604020202020204" pitchFamily="34" charset="0"/>
              </a:defRPr>
            </a:lvl1pPr>
            <a:lvl2pPr marL="742950" indent="-285750" eaLnBrk="0" hangingPunct="0">
              <a:spcBef>
                <a:spcPct val="20000"/>
              </a:spcBef>
              <a:buChar char="–"/>
              <a:defRPr sz="2900">
                <a:solidFill>
                  <a:schemeClr val="tx1"/>
                </a:solidFill>
                <a:latin typeface="Arial" panose="020B0604020202020204" pitchFamily="34" charset="0"/>
              </a:defRPr>
            </a:lvl2pPr>
            <a:lvl3pPr marL="1143000" indent="-228600" eaLnBrk="0" hangingPunct="0">
              <a:spcBef>
                <a:spcPct val="20000"/>
              </a:spcBef>
              <a:buChar char="•"/>
              <a:defRPr sz="2500">
                <a:solidFill>
                  <a:schemeClr val="tx1"/>
                </a:solidFill>
                <a:latin typeface="Arial" panose="020B0604020202020204" pitchFamily="34" charset="0"/>
              </a:defRPr>
            </a:lvl3pPr>
            <a:lvl4pPr marL="1600200" indent="-228600" eaLnBrk="0" hangingPunct="0">
              <a:spcBef>
                <a:spcPct val="20000"/>
              </a:spcBef>
              <a:buChar char="–"/>
              <a:defRPr sz="2100">
                <a:solidFill>
                  <a:schemeClr val="tx1"/>
                </a:solidFill>
                <a:latin typeface="Arial" panose="020B0604020202020204" pitchFamily="34" charset="0"/>
              </a:defRPr>
            </a:lvl4pPr>
            <a:lvl5pPr marL="2057400" indent="-228600" eaLnBrk="0" hangingPunct="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457200" marR="0" lvl="0" indent="-457200" defTabSz="914400" eaLnBrk="1" fontAlgn="base" latinLnBrk="0" hangingPunct="1">
              <a:lnSpc>
                <a:spcPct val="100000"/>
              </a:lnSpc>
              <a:spcBef>
                <a:spcPct val="0"/>
              </a:spcBef>
              <a:spcAft>
                <a:spcPct val="0"/>
              </a:spcAft>
              <a:buClrTx/>
              <a:buSzTx/>
              <a:buFontTx/>
              <a:buNone/>
              <a:tabLst/>
              <a:defRPr/>
            </a:pPr>
            <a:r>
              <a:rPr kumimoji="0" lang="en-US" altLang="en-US" sz="1800" i="0" u="none" strike="noStrike" kern="0" cap="none" spc="0" normalizeH="0" baseline="0" noProof="0" dirty="0">
                <a:ln>
                  <a:noFill/>
                </a:ln>
                <a:solidFill>
                  <a:srgbClr val="000000"/>
                </a:solidFill>
                <a:effectLst/>
                <a:uLnTx/>
                <a:uFillTx/>
                <a:latin typeface="Arial" panose="020B0604020202020204" pitchFamily="34" charset="0"/>
              </a:rPr>
              <a:t>At the conclusion of the Pay Period, the employee will need to click</a:t>
            </a:r>
          </a:p>
          <a:p>
            <a:pPr marL="457200" marR="0" lvl="0" indent="-457200" defTabSz="914400" eaLnBrk="1" fontAlgn="base" latinLnBrk="0" hangingPunct="1">
              <a:lnSpc>
                <a:spcPct val="100000"/>
              </a:lnSpc>
              <a:spcBef>
                <a:spcPct val="0"/>
              </a:spcBef>
              <a:spcAft>
                <a:spcPct val="0"/>
              </a:spcAft>
              <a:buClrTx/>
              <a:buSzTx/>
              <a:buFontTx/>
              <a:buNone/>
              <a:tabLst/>
              <a:defRPr/>
            </a:pPr>
            <a:r>
              <a:rPr kumimoji="0" lang="en-US" altLang="en-US" sz="1800" i="0" u="none" strike="noStrike" kern="0" cap="none" spc="0" normalizeH="0" baseline="0" noProof="0" dirty="0">
                <a:ln>
                  <a:noFill/>
                </a:ln>
                <a:solidFill>
                  <a:srgbClr val="000000"/>
                </a:solidFill>
                <a:effectLst/>
                <a:uLnTx/>
                <a:uFillTx/>
                <a:latin typeface="Arial" panose="020B0604020202020204" pitchFamily="34" charset="0"/>
              </a:rPr>
              <a:t>the ‘Submit time sheet’ link to systematically pass their electronic time</a:t>
            </a:r>
          </a:p>
          <a:p>
            <a:pPr marL="457200" marR="0" lvl="0" indent="-457200" defTabSz="914400" eaLnBrk="1" fontAlgn="base" latinLnBrk="0" hangingPunct="1">
              <a:lnSpc>
                <a:spcPct val="100000"/>
              </a:lnSpc>
              <a:spcBef>
                <a:spcPct val="0"/>
              </a:spcBef>
              <a:spcAft>
                <a:spcPct val="0"/>
              </a:spcAft>
              <a:buClrTx/>
              <a:buSzTx/>
              <a:buFontTx/>
              <a:buNone/>
              <a:tabLst/>
              <a:defRPr/>
            </a:pPr>
            <a:r>
              <a:rPr kumimoji="0" lang="en-US" altLang="en-US" sz="1800" i="0" u="none" strike="noStrike" kern="0" cap="none" spc="0" normalizeH="0" baseline="0" noProof="0" dirty="0">
                <a:ln>
                  <a:noFill/>
                </a:ln>
                <a:solidFill>
                  <a:srgbClr val="000000"/>
                </a:solidFill>
                <a:effectLst/>
                <a:uLnTx/>
                <a:uFillTx/>
                <a:latin typeface="Arial" panose="020B0604020202020204" pitchFamily="34" charset="0"/>
              </a:rPr>
              <a:t>sheet to their supervisor for review and approval.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778" y="6271591"/>
            <a:ext cx="1347572" cy="433508"/>
          </a:xfrm>
          <a:prstGeom prst="rect">
            <a:avLst/>
          </a:prstGeom>
        </p:spPr>
      </p:pic>
      <p:sp>
        <p:nvSpPr>
          <p:cNvPr id="8" name="Title 1">
            <a:extLst>
              <a:ext uri="{FF2B5EF4-FFF2-40B4-BE49-F238E27FC236}">
                <a16:creationId xmlns:a16="http://schemas.microsoft.com/office/drawing/2014/main" xmlns="" id="{E0F9AD58-9F26-43AA-BD36-762E2F4BE6A4}"/>
              </a:ext>
            </a:extLst>
          </p:cNvPr>
          <p:cNvSpPr txBox="1">
            <a:spLocks/>
          </p:cNvSpPr>
          <p:nvPr/>
        </p:nvSpPr>
        <p:spPr>
          <a:xfrm>
            <a:off x="2144467" y="0"/>
            <a:ext cx="5954957" cy="685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dirty="0"/>
              <a:t>Submit Time Sheet to Supervisor</a:t>
            </a:r>
          </a:p>
        </p:txBody>
      </p:sp>
      <p:pic>
        <p:nvPicPr>
          <p:cNvPr id="3" name="Picture 2">
            <a:extLst>
              <a:ext uri="{FF2B5EF4-FFF2-40B4-BE49-F238E27FC236}">
                <a16:creationId xmlns:a16="http://schemas.microsoft.com/office/drawing/2014/main" xmlns="" id="{A9CF9D5D-8FA0-4EE9-82BA-C040BBDCBD19}"/>
              </a:ext>
            </a:extLst>
          </p:cNvPr>
          <p:cNvPicPr>
            <a:picLocks noChangeAspect="1"/>
          </p:cNvPicPr>
          <p:nvPr/>
        </p:nvPicPr>
        <p:blipFill>
          <a:blip r:embed="rId3"/>
          <a:stretch>
            <a:fillRect/>
          </a:stretch>
        </p:blipFill>
        <p:spPr>
          <a:xfrm>
            <a:off x="733425" y="685800"/>
            <a:ext cx="7677150" cy="4178272"/>
          </a:xfrm>
          <a:prstGeom prst="rect">
            <a:avLst/>
          </a:prstGeom>
          <a:ln>
            <a:solidFill>
              <a:schemeClr val="bg1">
                <a:lumMod val="75000"/>
              </a:schemeClr>
            </a:solidFill>
          </a:ln>
        </p:spPr>
      </p:pic>
    </p:spTree>
    <p:extLst>
      <p:ext uri="{BB962C8B-B14F-4D97-AF65-F5344CB8AC3E}">
        <p14:creationId xmlns:p14="http://schemas.microsoft.com/office/powerpoint/2010/main" val="771390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45</a:t>
            </a:fld>
            <a:endParaRPr lang="en-US"/>
          </a:p>
        </p:txBody>
      </p:sp>
      <p:sp>
        <p:nvSpPr>
          <p:cNvPr id="11" name="Rectangle 5"/>
          <p:cNvSpPr>
            <a:spLocks noChangeArrowheads="1"/>
          </p:cNvSpPr>
          <p:nvPr/>
        </p:nvSpPr>
        <p:spPr bwMode="auto">
          <a:xfrm>
            <a:off x="2569071" y="4286811"/>
            <a:ext cx="367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eaLnBrk="0" hangingPunct="0">
              <a:spcBef>
                <a:spcPct val="20000"/>
              </a:spcBef>
              <a:buChar char="•"/>
              <a:defRPr sz="3300">
                <a:solidFill>
                  <a:schemeClr val="tx1"/>
                </a:solidFill>
                <a:latin typeface="Arial" panose="020B0604020202020204" pitchFamily="34" charset="0"/>
              </a:defRPr>
            </a:lvl1pPr>
            <a:lvl2pPr marL="742950" indent="-285750" eaLnBrk="0" hangingPunct="0">
              <a:spcBef>
                <a:spcPct val="20000"/>
              </a:spcBef>
              <a:buChar char="–"/>
              <a:defRPr sz="2900">
                <a:solidFill>
                  <a:schemeClr val="tx1"/>
                </a:solidFill>
                <a:latin typeface="Arial" panose="020B0604020202020204" pitchFamily="34" charset="0"/>
              </a:defRPr>
            </a:lvl2pPr>
            <a:lvl3pPr marL="1143000" indent="-228600" eaLnBrk="0" hangingPunct="0">
              <a:spcBef>
                <a:spcPct val="20000"/>
              </a:spcBef>
              <a:buChar char="•"/>
              <a:defRPr sz="2500">
                <a:solidFill>
                  <a:schemeClr val="tx1"/>
                </a:solidFill>
                <a:latin typeface="Arial" panose="020B0604020202020204" pitchFamily="34" charset="0"/>
              </a:defRPr>
            </a:lvl3pPr>
            <a:lvl4pPr marL="1600200" indent="-228600" eaLnBrk="0" hangingPunct="0">
              <a:spcBef>
                <a:spcPct val="20000"/>
              </a:spcBef>
              <a:buChar char="–"/>
              <a:defRPr sz="2100">
                <a:solidFill>
                  <a:schemeClr val="tx1"/>
                </a:solidFill>
                <a:latin typeface="Arial" panose="020B0604020202020204" pitchFamily="34" charset="0"/>
              </a:defRPr>
            </a:lvl4pPr>
            <a:lvl5pPr marL="2057400" indent="-228600" eaLnBrk="0" hangingPunct="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457200" marR="0" lvl="0" indent="-457200" defTabSz="914400" eaLnBrk="1" fontAlgn="base" latinLnBrk="0" hangingPunct="1">
              <a:lnSpc>
                <a:spcPct val="100000"/>
              </a:lnSpc>
              <a:spcBef>
                <a:spcPct val="0"/>
              </a:spcBef>
              <a:spcAft>
                <a:spcPct val="0"/>
              </a:spcAft>
              <a:buClrTx/>
              <a:buSzTx/>
              <a:buFontTx/>
              <a:buNone/>
              <a:tabLst/>
              <a:defRPr/>
            </a:pPr>
            <a:r>
              <a:rPr kumimoji="0" lang="en-US" altLang="en-US" sz="1800" i="0" u="none" strike="noStrike" kern="0" cap="none" spc="0" normalizeH="0" baseline="0" noProof="0" dirty="0">
                <a:ln>
                  <a:noFill/>
                </a:ln>
                <a:solidFill>
                  <a:srgbClr val="000000"/>
                </a:solidFill>
                <a:effectLst/>
                <a:uLnTx/>
                <a:uFillTx/>
                <a:latin typeface="Arial" panose="020B0604020202020204" pitchFamily="34" charset="0"/>
              </a:rPr>
              <a:t>Click the ‘Submit Time Sheet’ link.</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778" y="6271591"/>
            <a:ext cx="1347572" cy="433508"/>
          </a:xfrm>
          <a:prstGeom prst="rect">
            <a:avLst/>
          </a:prstGeom>
        </p:spPr>
      </p:pic>
      <p:sp>
        <p:nvSpPr>
          <p:cNvPr id="8" name="Title 1">
            <a:extLst>
              <a:ext uri="{FF2B5EF4-FFF2-40B4-BE49-F238E27FC236}">
                <a16:creationId xmlns:a16="http://schemas.microsoft.com/office/drawing/2014/main" xmlns="" id="{438D449C-1EEB-45A9-8925-98FEB9954D2C}"/>
              </a:ext>
            </a:extLst>
          </p:cNvPr>
          <p:cNvSpPr txBox="1">
            <a:spLocks/>
          </p:cNvSpPr>
          <p:nvPr/>
        </p:nvSpPr>
        <p:spPr>
          <a:xfrm>
            <a:off x="2027745" y="394826"/>
            <a:ext cx="5954957" cy="685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dirty="0"/>
              <a:t>Submit Time Sheet to Supervisor</a:t>
            </a:r>
          </a:p>
        </p:txBody>
      </p:sp>
      <p:pic>
        <p:nvPicPr>
          <p:cNvPr id="2" name="Picture 1">
            <a:extLst>
              <a:ext uri="{FF2B5EF4-FFF2-40B4-BE49-F238E27FC236}">
                <a16:creationId xmlns:a16="http://schemas.microsoft.com/office/drawing/2014/main" xmlns="" id="{7CD6D44B-DE68-435E-945B-AC0B8A43C567}"/>
              </a:ext>
            </a:extLst>
          </p:cNvPr>
          <p:cNvPicPr>
            <a:picLocks noChangeAspect="1"/>
          </p:cNvPicPr>
          <p:nvPr/>
        </p:nvPicPr>
        <p:blipFill>
          <a:blip r:embed="rId3"/>
          <a:stretch>
            <a:fillRect/>
          </a:stretch>
        </p:blipFill>
        <p:spPr>
          <a:xfrm>
            <a:off x="473310" y="1281015"/>
            <a:ext cx="8604692" cy="2616334"/>
          </a:xfrm>
          <a:prstGeom prst="rect">
            <a:avLst/>
          </a:prstGeom>
          <a:ln>
            <a:solidFill>
              <a:schemeClr val="bg1">
                <a:lumMod val="75000"/>
              </a:schemeClr>
            </a:solidFill>
          </a:ln>
        </p:spPr>
      </p:pic>
    </p:spTree>
    <p:extLst>
      <p:ext uri="{BB962C8B-B14F-4D97-AF65-F5344CB8AC3E}">
        <p14:creationId xmlns:p14="http://schemas.microsoft.com/office/powerpoint/2010/main" val="522099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46</a:t>
            </a:fld>
            <a:endParaRPr lang="en-US"/>
          </a:p>
        </p:txBody>
      </p:sp>
      <p:sp>
        <p:nvSpPr>
          <p:cNvPr id="11" name="Rectangle 5"/>
          <p:cNvSpPr>
            <a:spLocks noChangeArrowheads="1"/>
          </p:cNvSpPr>
          <p:nvPr/>
        </p:nvSpPr>
        <p:spPr bwMode="auto">
          <a:xfrm>
            <a:off x="427496" y="4173818"/>
            <a:ext cx="843124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spcBef>
                <a:spcPct val="20000"/>
              </a:spcBef>
              <a:buChar char="•"/>
              <a:defRPr sz="3300">
                <a:solidFill>
                  <a:schemeClr val="tx1"/>
                </a:solidFill>
                <a:latin typeface="Arial" panose="020B0604020202020204" pitchFamily="34" charset="0"/>
              </a:defRPr>
            </a:lvl1pPr>
            <a:lvl2pPr marL="742950" indent="-285750" eaLnBrk="0" hangingPunct="0">
              <a:spcBef>
                <a:spcPct val="20000"/>
              </a:spcBef>
              <a:buChar char="–"/>
              <a:defRPr sz="2900">
                <a:solidFill>
                  <a:schemeClr val="tx1"/>
                </a:solidFill>
                <a:latin typeface="Arial" panose="020B0604020202020204" pitchFamily="34" charset="0"/>
              </a:defRPr>
            </a:lvl2pPr>
            <a:lvl3pPr marL="1143000" indent="-228600" eaLnBrk="0" hangingPunct="0">
              <a:spcBef>
                <a:spcPct val="20000"/>
              </a:spcBef>
              <a:buChar char="•"/>
              <a:defRPr sz="2500">
                <a:solidFill>
                  <a:schemeClr val="tx1"/>
                </a:solidFill>
                <a:latin typeface="Arial" panose="020B0604020202020204" pitchFamily="34" charset="0"/>
              </a:defRPr>
            </a:lvl3pPr>
            <a:lvl4pPr marL="1600200" indent="-228600" eaLnBrk="0" hangingPunct="0">
              <a:spcBef>
                <a:spcPct val="20000"/>
              </a:spcBef>
              <a:buChar char="–"/>
              <a:defRPr sz="2100">
                <a:solidFill>
                  <a:schemeClr val="tx1"/>
                </a:solidFill>
                <a:latin typeface="Arial" panose="020B0604020202020204" pitchFamily="34" charset="0"/>
              </a:defRPr>
            </a:lvl4pPr>
            <a:lvl5pPr marL="2057400" indent="-228600" eaLnBrk="0" hangingPunct="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457200" marR="0" lvl="0" indent="-457200" defTabSz="914400" eaLnBrk="1" fontAlgn="base" latinLnBrk="0" hangingPunct="1">
              <a:lnSpc>
                <a:spcPct val="100000"/>
              </a:lnSpc>
              <a:spcBef>
                <a:spcPct val="0"/>
              </a:spcBef>
              <a:spcAft>
                <a:spcPct val="0"/>
              </a:spcAft>
              <a:buClrTx/>
              <a:buSzTx/>
              <a:buFontTx/>
              <a:buNone/>
              <a:tabLst/>
              <a:defRPr/>
            </a:pPr>
            <a:r>
              <a:rPr kumimoji="0" lang="en-US" altLang="en-US" sz="1800" i="0" u="none" strike="noStrike" kern="0" cap="none" spc="0" normalizeH="0" baseline="0" noProof="0" dirty="0">
                <a:ln>
                  <a:noFill/>
                </a:ln>
                <a:solidFill>
                  <a:srgbClr val="000000"/>
                </a:solidFill>
                <a:effectLst/>
                <a:uLnTx/>
                <a:uFillTx/>
                <a:latin typeface="Arial" panose="020B0604020202020204" pitchFamily="34" charset="0"/>
              </a:rPr>
              <a:t>Click ‘OK’ to confirm.  </a:t>
            </a:r>
            <a:r>
              <a:rPr lang="en-US" altLang="en-US" sz="1800" kern="0" dirty="0">
                <a:solidFill>
                  <a:srgbClr val="000000"/>
                </a:solidFill>
              </a:rPr>
              <a:t>By clicking the ‘Ok’ button, the employee is agreeing the</a:t>
            </a:r>
          </a:p>
          <a:p>
            <a:pPr marL="457200" marR="0" lvl="0" indent="-457200" defTabSz="914400" eaLnBrk="1" fontAlgn="base" latinLnBrk="0" hangingPunct="1">
              <a:lnSpc>
                <a:spcPct val="100000"/>
              </a:lnSpc>
              <a:spcBef>
                <a:spcPct val="0"/>
              </a:spcBef>
              <a:spcAft>
                <a:spcPct val="0"/>
              </a:spcAft>
              <a:buClrTx/>
              <a:buSzTx/>
              <a:buFontTx/>
              <a:buNone/>
              <a:tabLst/>
              <a:defRPr/>
            </a:pPr>
            <a:r>
              <a:rPr lang="en-US" altLang="en-US" sz="1800" kern="0" dirty="0">
                <a:solidFill>
                  <a:srgbClr val="000000"/>
                </a:solidFill>
              </a:rPr>
              <a:t>time sheet information they’ve entered is correct to the best of their knowledge.</a:t>
            </a:r>
            <a:endParaRPr kumimoji="0" lang="en-US" altLang="en-US" sz="1800" i="0" u="none" strike="noStrike" kern="0" cap="none" spc="0" normalizeH="0" baseline="0" noProof="0" dirty="0">
              <a:ln>
                <a:noFill/>
              </a:ln>
              <a:solidFill>
                <a:srgbClr val="000000"/>
              </a:solidFill>
              <a:effectLst/>
              <a:uLnTx/>
              <a:uFillTx/>
              <a:latin typeface="Arial" panose="020B0604020202020204" pitchFamily="34" charset="0"/>
            </a:endParaRPr>
          </a:p>
          <a:p>
            <a:pPr marL="457200" marR="0" lvl="0" indent="-457200" defTabSz="914400" eaLnBrk="1" fontAlgn="base" latinLnBrk="0" hangingPunct="1">
              <a:lnSpc>
                <a:spcPct val="100000"/>
              </a:lnSpc>
              <a:spcBef>
                <a:spcPct val="0"/>
              </a:spcBef>
              <a:spcAft>
                <a:spcPct val="0"/>
              </a:spcAft>
              <a:buClrTx/>
              <a:buSzTx/>
              <a:buFontTx/>
              <a:buNone/>
              <a:tabLst/>
              <a:defRPr/>
            </a:pPr>
            <a:endParaRPr lang="en-US" altLang="en-US" sz="1800" kern="0" dirty="0">
              <a:solidFill>
                <a:srgbClr val="000000"/>
              </a:solidFill>
            </a:endParaRPr>
          </a:p>
          <a:p>
            <a:pPr marL="0" marR="0" lvl="0" indent="0" defTabSz="914400" eaLnBrk="1" fontAlgn="base" latinLnBrk="0" hangingPunct="1">
              <a:lnSpc>
                <a:spcPct val="100000"/>
              </a:lnSpc>
              <a:spcBef>
                <a:spcPct val="0"/>
              </a:spcBef>
              <a:spcAft>
                <a:spcPct val="0"/>
              </a:spcAft>
              <a:buClrTx/>
              <a:buSzTx/>
              <a:buFontTx/>
              <a:buNone/>
              <a:tabLst>
                <a:tab pos="52388" algn="l"/>
              </a:tabLst>
              <a:defRPr/>
            </a:pPr>
            <a:r>
              <a:rPr kumimoji="0" lang="en-US" altLang="en-US" sz="1800" i="0" u="none" strike="noStrike" kern="0" cap="none" spc="0" normalizeH="0" baseline="0" noProof="0" dirty="0">
                <a:ln>
                  <a:noFill/>
                </a:ln>
                <a:solidFill>
                  <a:srgbClr val="000000"/>
                </a:solidFill>
                <a:effectLst/>
                <a:uLnTx/>
                <a:uFillTx/>
                <a:latin typeface="Arial" panose="020B0604020202020204" pitchFamily="34" charset="0"/>
              </a:rPr>
              <a:t>This step</a:t>
            </a:r>
            <a:r>
              <a:rPr kumimoji="0" lang="en-US" altLang="en-US" sz="1800" i="0" u="none" strike="noStrike" kern="0" cap="none" spc="0" normalizeH="0" noProof="0" dirty="0">
                <a:ln>
                  <a:noFill/>
                </a:ln>
                <a:solidFill>
                  <a:srgbClr val="000000"/>
                </a:solidFill>
                <a:effectLst/>
                <a:uLnTx/>
                <a:uFillTx/>
                <a:latin typeface="Arial" panose="020B0604020202020204" pitchFamily="34" charset="0"/>
              </a:rPr>
              <a:t> replaces the wet signature on a paper time sheet with an electronic signature on this paperless time sheet.</a:t>
            </a:r>
            <a:endParaRPr kumimoji="0" lang="en-US" altLang="en-US" sz="1800" i="0" u="none" strike="noStrike" kern="0" cap="none" spc="0" normalizeH="0" baseline="0" noProof="0" dirty="0">
              <a:ln>
                <a:noFill/>
              </a:ln>
              <a:solidFill>
                <a:srgbClr val="000000"/>
              </a:solidFill>
              <a:effectLst/>
              <a:uLnTx/>
              <a:uFillTx/>
              <a:latin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778" y="6271591"/>
            <a:ext cx="1347572" cy="433508"/>
          </a:xfrm>
          <a:prstGeom prst="rect">
            <a:avLst/>
          </a:prstGeom>
        </p:spPr>
      </p:pic>
      <p:sp>
        <p:nvSpPr>
          <p:cNvPr id="8" name="Title 1">
            <a:extLst>
              <a:ext uri="{FF2B5EF4-FFF2-40B4-BE49-F238E27FC236}">
                <a16:creationId xmlns:a16="http://schemas.microsoft.com/office/drawing/2014/main" xmlns="" id="{A1B00B16-0B78-44F8-B9A1-337B62EC61DE}"/>
              </a:ext>
            </a:extLst>
          </p:cNvPr>
          <p:cNvSpPr txBox="1">
            <a:spLocks/>
          </p:cNvSpPr>
          <p:nvPr/>
        </p:nvSpPr>
        <p:spPr>
          <a:xfrm>
            <a:off x="2102168" y="320395"/>
            <a:ext cx="5954957" cy="685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000" dirty="0"/>
              <a:t>Submit Time Sheet to Supervisor</a:t>
            </a:r>
          </a:p>
        </p:txBody>
      </p:sp>
      <p:pic>
        <p:nvPicPr>
          <p:cNvPr id="1026" name="Picture 2" descr="C:\Users\jkeach\AppData\Local\Temp\SNAGHTML65a8509.PNG">
            <a:extLst>
              <a:ext uri="{FF2B5EF4-FFF2-40B4-BE49-F238E27FC236}">
                <a16:creationId xmlns:a16="http://schemas.microsoft.com/office/drawing/2014/main" xmlns="" id="{3AA68B83-4922-4DBF-B9B8-76912A339E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96" y="1133791"/>
            <a:ext cx="8662213" cy="2640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7968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47</a:t>
            </a:fld>
            <a:endParaRPr lang="en-US"/>
          </a:p>
        </p:txBody>
      </p:sp>
      <p:sp>
        <p:nvSpPr>
          <p:cNvPr id="9" name="Rectangle 5"/>
          <p:cNvSpPr>
            <a:spLocks noChangeArrowheads="1"/>
          </p:cNvSpPr>
          <p:nvPr/>
        </p:nvSpPr>
        <p:spPr bwMode="auto">
          <a:xfrm>
            <a:off x="698847" y="3892984"/>
            <a:ext cx="813252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0" indent="0">
              <a:spcBef>
                <a:spcPct val="0"/>
              </a:spcBef>
              <a:buNone/>
            </a:pPr>
            <a:r>
              <a:rPr lang="en-US" altLang="en-US" sz="1600" dirty="0"/>
              <a:t>Your time sheet has been placed in your Supervisor’s TimesheetX pending approval queue awaiting his/her review and approval. </a:t>
            </a:r>
          </a:p>
          <a:p>
            <a:pPr>
              <a:spcBef>
                <a:spcPct val="0"/>
              </a:spcBef>
              <a:buNone/>
            </a:pPr>
            <a:endParaRPr lang="en-US" altLang="en-US" sz="1600" dirty="0"/>
          </a:p>
          <a:p>
            <a:pPr marL="0" indent="0">
              <a:spcBef>
                <a:spcPct val="0"/>
              </a:spcBef>
              <a:buNone/>
            </a:pPr>
            <a:r>
              <a:rPr lang="en-US" altLang="en-US" sz="1600" dirty="0"/>
              <a:t>You will not be able to access your time sheet again unless your supervisor rejects it back to you during his/her review process.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7778" y="6271591"/>
            <a:ext cx="1347572" cy="433508"/>
          </a:xfrm>
          <a:prstGeom prst="rect">
            <a:avLst/>
          </a:prstGeom>
        </p:spPr>
      </p:pic>
      <p:pic>
        <p:nvPicPr>
          <p:cNvPr id="2" name="Picture 1">
            <a:extLst>
              <a:ext uri="{FF2B5EF4-FFF2-40B4-BE49-F238E27FC236}">
                <a16:creationId xmlns:a16="http://schemas.microsoft.com/office/drawing/2014/main" xmlns="" id="{83265433-8125-43F6-8340-7CE3884E7CEB}"/>
              </a:ext>
            </a:extLst>
          </p:cNvPr>
          <p:cNvPicPr>
            <a:picLocks noChangeAspect="1"/>
          </p:cNvPicPr>
          <p:nvPr/>
        </p:nvPicPr>
        <p:blipFill>
          <a:blip r:embed="rId3"/>
          <a:stretch>
            <a:fillRect/>
          </a:stretch>
        </p:blipFill>
        <p:spPr>
          <a:xfrm>
            <a:off x="456410" y="852438"/>
            <a:ext cx="8617393" cy="2576561"/>
          </a:xfrm>
          <a:prstGeom prst="rect">
            <a:avLst/>
          </a:prstGeom>
          <a:ln>
            <a:solidFill>
              <a:schemeClr val="bg1">
                <a:lumMod val="75000"/>
              </a:schemeClr>
            </a:solidFill>
          </a:ln>
        </p:spPr>
      </p:pic>
    </p:spTree>
    <p:extLst>
      <p:ext uri="{BB962C8B-B14F-4D97-AF65-F5344CB8AC3E}">
        <p14:creationId xmlns:p14="http://schemas.microsoft.com/office/powerpoint/2010/main" val="16044459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9"/>
          <p:cNvSpPr>
            <a:spLocks noChangeArrowheads="1"/>
          </p:cNvSpPr>
          <p:nvPr/>
        </p:nvSpPr>
        <p:spPr bwMode="auto">
          <a:xfrm>
            <a:off x="0" y="1722171"/>
            <a:ext cx="86549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Congratulations, </a:t>
            </a:r>
            <a:r>
              <a:rPr lang="en-US" altLang="en-US" sz="2800" b="1" kern="0" dirty="0">
                <a:solidFill>
                  <a:srgbClr val="000000"/>
                </a:solidFill>
              </a:rPr>
              <a:t>You’re </a:t>
            </a: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Finished!</a:t>
            </a:r>
          </a:p>
        </p:txBody>
      </p:sp>
      <p:pic>
        <p:nvPicPr>
          <p:cNvPr id="8" name="Picture 9" descr="MCj042807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1138" y="2439619"/>
            <a:ext cx="195262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p:nvSpPr>
        <p:spPr bwMode="auto">
          <a:xfrm>
            <a:off x="120502" y="4522078"/>
            <a:ext cx="865490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300">
                <a:solidFill>
                  <a:schemeClr val="tx1"/>
                </a:solidFill>
                <a:latin typeface="Arial" panose="020B0604020202020204" pitchFamily="34" charset="0"/>
              </a:defRPr>
            </a:lvl1pPr>
            <a:lvl2pPr marL="742950" indent="-285750">
              <a:spcBef>
                <a:spcPct val="20000"/>
              </a:spcBef>
              <a:buChar char="–"/>
              <a:defRPr sz="2900">
                <a:solidFill>
                  <a:schemeClr val="tx1"/>
                </a:solidFill>
                <a:latin typeface="Arial" panose="020B0604020202020204" pitchFamily="34" charset="0"/>
              </a:defRPr>
            </a:lvl2pPr>
            <a:lvl3pPr marL="1143000" indent="-228600">
              <a:spcBef>
                <a:spcPct val="20000"/>
              </a:spcBef>
              <a:buChar char="•"/>
              <a:defRPr sz="25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000000"/>
                </a:solidFill>
                <a:effectLst/>
                <a:uLnTx/>
                <a:uFillTx/>
                <a:latin typeface="Arial" panose="020B0604020202020204" pitchFamily="34" charset="0"/>
              </a:rPr>
              <a:t>What are the next steps?</a:t>
            </a:r>
          </a:p>
        </p:txBody>
      </p:sp>
      <p:pic>
        <p:nvPicPr>
          <p:cNvPr id="6" name="Picture 5">
            <a:extLst>
              <a:ext uri="{FF2B5EF4-FFF2-40B4-BE49-F238E27FC236}">
                <a16:creationId xmlns:a16="http://schemas.microsoft.com/office/drawing/2014/main" xmlns="" id="{5A736E56-CD75-48BA-83B1-974668E874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1918" y="5959549"/>
            <a:ext cx="1043549" cy="546156"/>
          </a:xfrm>
          <a:prstGeom prst="rect">
            <a:avLst/>
          </a:prstGeom>
        </p:spPr>
      </p:pic>
    </p:spTree>
    <p:extLst>
      <p:ext uri="{BB962C8B-B14F-4D97-AF65-F5344CB8AC3E}">
        <p14:creationId xmlns:p14="http://schemas.microsoft.com/office/powerpoint/2010/main" val="291705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2000"/>
                            </p:stCondLst>
                            <p:childTnLst>
                              <p:par>
                                <p:cTn id="13" presetID="32" presetClass="emph" presetSubtype="0" repeatCount="10000" fill="hold" nodeType="afterEffect">
                                  <p:stCondLst>
                                    <p:cond delay="0"/>
                                  </p:stCondLst>
                                  <p:childTnLst>
                                    <p:animClr clrSpc="rgb" dir="cw">
                                      <p:cBhvr override="childStyle">
                                        <p:cTn id="14" dur="100" fill="hold"/>
                                        <p:tgtEl>
                                          <p:spTgt spid="8"/>
                                        </p:tgtEl>
                                        <p:attrNameLst>
                                          <p:attrName>style.color</p:attrName>
                                        </p:attrNameLst>
                                      </p:cBhvr>
                                      <p:to>
                                        <a:schemeClr val="bg1"/>
                                      </p:to>
                                    </p:animClr>
                                    <p:animClr clrSpc="rgb" dir="cw">
                                      <p:cBhvr>
                                        <p:cTn id="15" dur="100" fill="hold"/>
                                        <p:tgtEl>
                                          <p:spTgt spid="8"/>
                                        </p:tgtEl>
                                        <p:attrNameLst>
                                          <p:attrName>fillcolor</p:attrName>
                                        </p:attrNameLst>
                                      </p:cBhvr>
                                      <p:to>
                                        <a:schemeClr val="bg1"/>
                                      </p:to>
                                    </p:animClr>
                                    <p:set>
                                      <p:cBhvr>
                                        <p:cTn id="16" dur="100" fill="hold"/>
                                        <p:tgtEl>
                                          <p:spTgt spid="8"/>
                                        </p:tgtEl>
                                        <p:attrNameLst>
                                          <p:attrName>fill.type</p:attrName>
                                        </p:attrNameLst>
                                      </p:cBhvr>
                                      <p:to>
                                        <p:strVal val="solid"/>
                                      </p:to>
                                    </p:set>
                                    <p:set>
                                      <p:cBhvr>
                                        <p:cTn id="17" dur="100" fill="hold"/>
                                        <p:tgtEl>
                                          <p:spTgt spid="8"/>
                                        </p:tgtEl>
                                        <p:attrNameLst>
                                          <p:attrName>fill.on</p:attrName>
                                        </p:attrNameLst>
                                      </p:cBhvr>
                                      <p:to>
                                        <p:strVal val="true"/>
                                      </p:to>
                                    </p:set>
                                    <p:animRot by="120000">
                                      <p:cBhvr>
                                        <p:cTn id="18" dur="100" fill="hold">
                                          <p:stCondLst>
                                            <p:cond delay="0"/>
                                          </p:stCondLst>
                                        </p:cTn>
                                        <p:tgtEl>
                                          <p:spTgt spid="8"/>
                                        </p:tgtEl>
                                        <p:attrNameLst>
                                          <p:attrName>r</p:attrName>
                                        </p:attrNameLst>
                                      </p:cBhvr>
                                    </p:animRot>
                                    <p:animRot by="-240000">
                                      <p:cBhvr>
                                        <p:cTn id="19" dur="200" fill="hold">
                                          <p:stCondLst>
                                            <p:cond delay="200"/>
                                          </p:stCondLst>
                                        </p:cTn>
                                        <p:tgtEl>
                                          <p:spTgt spid="8"/>
                                        </p:tgtEl>
                                        <p:attrNameLst>
                                          <p:attrName>r</p:attrName>
                                        </p:attrNameLst>
                                      </p:cBhvr>
                                    </p:animRot>
                                    <p:animRot by="240000">
                                      <p:cBhvr>
                                        <p:cTn id="20" dur="200" fill="hold">
                                          <p:stCondLst>
                                            <p:cond delay="400"/>
                                          </p:stCondLst>
                                        </p:cTn>
                                        <p:tgtEl>
                                          <p:spTgt spid="8"/>
                                        </p:tgtEl>
                                        <p:attrNameLst>
                                          <p:attrName>r</p:attrName>
                                        </p:attrNameLst>
                                      </p:cBhvr>
                                    </p:animRot>
                                    <p:animRot by="-240000">
                                      <p:cBhvr>
                                        <p:cTn id="21" dur="200" fill="hold">
                                          <p:stCondLst>
                                            <p:cond delay="600"/>
                                          </p:stCondLst>
                                        </p:cTn>
                                        <p:tgtEl>
                                          <p:spTgt spid="8"/>
                                        </p:tgtEl>
                                        <p:attrNameLst>
                                          <p:attrName>r</p:attrName>
                                        </p:attrNameLst>
                                      </p:cBhvr>
                                    </p:animRot>
                                    <p:animRot by="120000">
                                      <p:cBhvr>
                                        <p:cTn id="22" dur="200" fill="hold">
                                          <p:stCondLst>
                                            <p:cond delay="800"/>
                                          </p:stCondLst>
                                        </p:cTn>
                                        <p:tgtEl>
                                          <p:spTgt spid="8"/>
                                        </p:tgtEl>
                                        <p:attrNameLst>
                                          <p:attrName>r</p:attrName>
                                        </p:attrNameLst>
                                      </p:cBhvr>
                                    </p:animRot>
                                  </p:childTnLst>
                                </p:cTn>
                              </p:par>
                            </p:childTnLst>
                          </p:cTn>
                        </p:par>
                        <p:par>
                          <p:cTn id="23" fill="hold">
                            <p:stCondLst>
                              <p:cond delay="1200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5"/>
                                        </p:tgtEl>
                                        <p:attrNameLst>
                                          <p:attrName>ppt_y</p:attrName>
                                        </p:attrNameLst>
                                      </p:cBhvr>
                                      <p:tavLst>
                                        <p:tav tm="0">
                                          <p:val>
                                            <p:strVal val="#ppt_y"/>
                                          </p:val>
                                        </p:tav>
                                        <p:tav tm="100000">
                                          <p:val>
                                            <p:strVal val="#ppt_y"/>
                                          </p:val>
                                        </p:tav>
                                      </p:tavLst>
                                    </p:anim>
                                    <p:anim calcmode="lin" valueType="num">
                                      <p:cBhvr>
                                        <p:cTn id="2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4257" y="5940294"/>
            <a:ext cx="1043549" cy="546156"/>
          </a:xfrm>
          <a:prstGeom prst="rect">
            <a:avLst/>
          </a:prstGeom>
        </p:spPr>
      </p:pic>
      <p:sp>
        <p:nvSpPr>
          <p:cNvPr id="5" name="Slide Number Placeholder 4"/>
          <p:cNvSpPr>
            <a:spLocks noGrp="1"/>
          </p:cNvSpPr>
          <p:nvPr>
            <p:ph type="sldNum" sz="quarter" idx="12"/>
          </p:nvPr>
        </p:nvSpPr>
        <p:spPr/>
        <p:txBody>
          <a:bodyPr/>
          <a:lstStyle/>
          <a:p>
            <a:fld id="{AFBC034E-ACCC-4B1D-A181-8A8AEE407FC0}" type="slidenum">
              <a:rPr lang="en-US" smtClean="0"/>
              <a:t>49</a:t>
            </a:fld>
            <a:endParaRPr lang="en-US" dirty="0"/>
          </a:p>
        </p:txBody>
      </p:sp>
      <p:sp>
        <p:nvSpPr>
          <p:cNvPr id="8" name="Title 1"/>
          <p:cNvSpPr txBox="1">
            <a:spLocks/>
          </p:cNvSpPr>
          <p:nvPr/>
        </p:nvSpPr>
        <p:spPr>
          <a:xfrm>
            <a:off x="818707" y="325479"/>
            <a:ext cx="7809099" cy="494744"/>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Next Steps…. </a:t>
            </a:r>
          </a:p>
        </p:txBody>
      </p:sp>
      <p:sp>
        <p:nvSpPr>
          <p:cNvPr id="10" name="Content Placeholder 2"/>
          <p:cNvSpPr>
            <a:spLocks noGrp="1"/>
          </p:cNvSpPr>
          <p:nvPr>
            <p:ph idx="1"/>
          </p:nvPr>
        </p:nvSpPr>
        <p:spPr>
          <a:xfrm>
            <a:off x="642850" y="2020186"/>
            <a:ext cx="7872500" cy="2041452"/>
          </a:xfrm>
        </p:spPr>
        <p:txBody>
          <a:bodyPr>
            <a:noAutofit/>
          </a:bodyPr>
          <a:lstStyle/>
          <a:p>
            <a:pPr marL="0" indent="0">
              <a:buNone/>
            </a:pPr>
            <a:r>
              <a:rPr lang="en-US" sz="1800" dirty="0">
                <a:highlight>
                  <a:srgbClr val="FFFF00"/>
                </a:highlight>
              </a:rPr>
              <a:t>TO BE COMPLETED BY Andrew (if desired)</a:t>
            </a:r>
          </a:p>
          <a:p>
            <a:pPr marL="0" indent="0">
              <a:buNone/>
            </a:pPr>
            <a:endParaRPr lang="en-US" sz="1800" dirty="0"/>
          </a:p>
          <a:p>
            <a:pPr marL="0" indent="0">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pPr marL="0" indent="0" algn="ctr">
              <a:buNone/>
            </a:pPr>
            <a:endParaRPr lang="en-US" sz="1800" dirty="0"/>
          </a:p>
          <a:p>
            <a:endParaRPr lang="en-US" sz="1800" dirty="0"/>
          </a:p>
          <a:p>
            <a:endParaRPr lang="en-US" sz="1800" dirty="0"/>
          </a:p>
          <a:p>
            <a:pPr marL="0" indent="0">
              <a:buNone/>
            </a:pPr>
            <a:endParaRPr lang="en-US" sz="1800" dirty="0"/>
          </a:p>
          <a:p>
            <a:endParaRPr lang="en-US" sz="1200" dirty="0"/>
          </a:p>
        </p:txBody>
      </p:sp>
    </p:spTree>
    <p:extLst>
      <p:ext uri="{BB962C8B-B14F-4D97-AF65-F5344CB8AC3E}">
        <p14:creationId xmlns:p14="http://schemas.microsoft.com/office/powerpoint/2010/main" val="2407889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116" y="466600"/>
            <a:ext cx="7806690" cy="866570"/>
          </a:xfrm>
        </p:spPr>
        <p:txBody>
          <a:bodyPr>
            <a:normAutofit fontScale="90000"/>
          </a:bodyPr>
          <a:lstStyle/>
          <a:p>
            <a:r>
              <a:rPr lang="en-US" dirty="0"/>
              <a:t>Columbia University SOA Specific Customization</a:t>
            </a:r>
          </a:p>
        </p:txBody>
      </p:sp>
      <p:sp>
        <p:nvSpPr>
          <p:cNvPr id="3" name="Content Placeholder 2"/>
          <p:cNvSpPr>
            <a:spLocks noGrp="1"/>
          </p:cNvSpPr>
          <p:nvPr>
            <p:ph idx="1"/>
          </p:nvPr>
        </p:nvSpPr>
        <p:spPr>
          <a:xfrm>
            <a:off x="821116" y="1333170"/>
            <a:ext cx="7806690" cy="4692624"/>
          </a:xfrm>
        </p:spPr>
        <p:txBody>
          <a:bodyPr>
            <a:normAutofit lnSpcReduction="10000"/>
          </a:bodyPr>
          <a:lstStyle/>
          <a:p>
            <a:r>
              <a:rPr lang="en-US" dirty="0"/>
              <a:t>Your site has YOUR Columbia University SOA look and feel</a:t>
            </a:r>
          </a:p>
          <a:p>
            <a:pPr marL="0" indent="0">
              <a:buNone/>
            </a:pPr>
            <a:endParaRPr lang="en-US" dirty="0"/>
          </a:p>
          <a:p>
            <a:r>
              <a:rPr lang="en-US" dirty="0"/>
              <a:t>Your site has YOUR Columbia University SOA departments</a:t>
            </a:r>
          </a:p>
          <a:p>
            <a:pPr marL="0" indent="0">
              <a:buNone/>
            </a:pPr>
            <a:endParaRPr lang="en-US" dirty="0"/>
          </a:p>
          <a:p>
            <a:r>
              <a:rPr lang="en-US" dirty="0"/>
              <a:t>Your site has YOUR Columbia University SOA custom fields</a:t>
            </a:r>
          </a:p>
          <a:p>
            <a:endParaRPr lang="en-US" dirty="0"/>
          </a:p>
          <a:p>
            <a:r>
              <a:rPr lang="en-US" dirty="0"/>
              <a:t>Your site has been configured to support YOUR custom Columbia University SOA processes.</a:t>
            </a:r>
          </a:p>
        </p:txBody>
      </p:sp>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4257" y="5898221"/>
            <a:ext cx="1043549" cy="546156"/>
          </a:xfrm>
          <a:prstGeom prst="rect">
            <a:avLst/>
          </a:prstGeom>
        </p:spPr>
      </p:pic>
      <p:sp>
        <p:nvSpPr>
          <p:cNvPr id="5" name="Slide Number Placeholder 4"/>
          <p:cNvSpPr>
            <a:spLocks noGrp="1"/>
          </p:cNvSpPr>
          <p:nvPr>
            <p:ph type="sldNum" sz="quarter" idx="12"/>
          </p:nvPr>
        </p:nvSpPr>
        <p:spPr/>
        <p:txBody>
          <a:bodyPr/>
          <a:lstStyle/>
          <a:p>
            <a:fld id="{AFBC034E-ACCC-4B1D-A181-8A8AEE407FC0}" type="slidenum">
              <a:rPr lang="en-US" smtClean="0"/>
              <a:t>5</a:t>
            </a:fld>
            <a:endParaRPr lang="en-US" dirty="0"/>
          </a:p>
        </p:txBody>
      </p:sp>
    </p:spTree>
    <p:extLst>
      <p:ext uri="{BB962C8B-B14F-4D97-AF65-F5344CB8AC3E}">
        <p14:creationId xmlns:p14="http://schemas.microsoft.com/office/powerpoint/2010/main" val="3595598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5598" y="537871"/>
            <a:ext cx="3406139" cy="866570"/>
          </a:xfrm>
        </p:spPr>
        <p:txBody>
          <a:bodyPr>
            <a:normAutofit/>
          </a:bodyPr>
          <a:lstStyle/>
          <a:p>
            <a:r>
              <a:rPr lang="en-US" sz="2800" dirty="0"/>
              <a:t>Training Agenda</a:t>
            </a:r>
          </a:p>
        </p:txBody>
      </p:sp>
      <p:sp>
        <p:nvSpPr>
          <p:cNvPr id="3" name="Content Placeholder 2"/>
          <p:cNvSpPr>
            <a:spLocks noGrp="1"/>
          </p:cNvSpPr>
          <p:nvPr>
            <p:ph idx="1"/>
          </p:nvPr>
        </p:nvSpPr>
        <p:spPr>
          <a:xfrm>
            <a:off x="609599" y="1634814"/>
            <a:ext cx="7806690" cy="1574939"/>
          </a:xfrm>
        </p:spPr>
        <p:txBody>
          <a:bodyPr>
            <a:noAutofit/>
          </a:bodyPr>
          <a:lstStyle/>
          <a:p>
            <a:r>
              <a:rPr lang="en-US" dirty="0"/>
              <a:t>How to Login to </a:t>
            </a:r>
            <a:r>
              <a:rPr lang="en-US" dirty="0" err="1"/>
              <a:t>JobX</a:t>
            </a:r>
            <a:r>
              <a:rPr lang="en-US" dirty="0"/>
              <a:t> &amp; </a:t>
            </a:r>
            <a:r>
              <a:rPr lang="en-US" dirty="0" err="1"/>
              <a:t>TimesheetX</a:t>
            </a:r>
            <a:endParaRPr lang="en-US" dirty="0"/>
          </a:p>
          <a:p>
            <a:r>
              <a:rPr lang="en-US" dirty="0"/>
              <a:t>How to Find a Job</a:t>
            </a:r>
          </a:p>
          <a:p>
            <a:r>
              <a:rPr lang="en-US" dirty="0"/>
              <a:t>How to Apply for a Job</a:t>
            </a:r>
          </a:p>
          <a:p>
            <a:r>
              <a:rPr lang="en-US" dirty="0"/>
              <a:t>How to Manage your </a:t>
            </a:r>
            <a:r>
              <a:rPr lang="en-US" dirty="0" err="1"/>
              <a:t>JobMail</a:t>
            </a:r>
            <a:r>
              <a:rPr lang="en-US" dirty="0"/>
              <a:t> subscription</a:t>
            </a:r>
          </a:p>
          <a:p>
            <a:r>
              <a:rPr lang="en-US" dirty="0"/>
              <a:t>‘My Dashboard’ Feature</a:t>
            </a:r>
          </a:p>
          <a:p>
            <a:r>
              <a:rPr lang="en-US" dirty="0"/>
              <a:t>How to Enter Time</a:t>
            </a:r>
          </a:p>
          <a:p>
            <a:r>
              <a:rPr lang="en-US" dirty="0"/>
              <a:t>How to Turn in a Time Sheet to Supervisor</a:t>
            </a:r>
          </a:p>
          <a:p>
            <a:endParaRPr lang="en-US" dirty="0"/>
          </a:p>
        </p:txBody>
      </p:sp>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6</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6055" y="6101205"/>
            <a:ext cx="849621" cy="488799"/>
          </a:xfrm>
          <a:prstGeom prst="rect">
            <a:avLst/>
          </a:prstGeom>
        </p:spPr>
      </p:pic>
      <p:pic>
        <p:nvPicPr>
          <p:cNvPr id="8" name="Picture 7">
            <a:extLst>
              <a:ext uri="{FF2B5EF4-FFF2-40B4-BE49-F238E27FC236}">
                <a16:creationId xmlns:a16="http://schemas.microsoft.com/office/drawing/2014/main" xmlns="" id="{98B94D53-A6AB-4291-91C3-1B517DAACC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4702" y="6139597"/>
            <a:ext cx="1623104" cy="450407"/>
          </a:xfrm>
          <a:prstGeom prst="rect">
            <a:avLst/>
          </a:prstGeom>
        </p:spPr>
      </p:pic>
    </p:spTree>
    <p:extLst>
      <p:ext uri="{BB962C8B-B14F-4D97-AF65-F5344CB8AC3E}">
        <p14:creationId xmlns:p14="http://schemas.microsoft.com/office/powerpoint/2010/main" val="3551565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348" y="5124450"/>
            <a:ext cx="8670693" cy="1084576"/>
          </a:xfrm>
        </p:spPr>
        <p:txBody>
          <a:bodyPr>
            <a:normAutofit/>
          </a:bodyPr>
          <a:lstStyle/>
          <a:p>
            <a:pPr marL="0" indent="0">
              <a:buNone/>
            </a:pPr>
            <a:r>
              <a:rPr lang="en-US" sz="1600" dirty="0"/>
              <a:t>Please navigate to the following URL and click the ‘Applicants &amp; Employees’ link.</a:t>
            </a:r>
          </a:p>
          <a:p>
            <a:pPr marL="0" indent="0">
              <a:buNone/>
            </a:pPr>
            <a:r>
              <a:rPr lang="en-US" sz="1600" dirty="0"/>
              <a:t/>
            </a:r>
            <a:br>
              <a:rPr lang="en-US" sz="1600" dirty="0"/>
            </a:br>
            <a:r>
              <a:rPr lang="en-US" sz="1600" dirty="0">
                <a:hlinkClick r:id="rId2"/>
              </a:rPr>
              <a:t>https://soa.studentemployment.ngwebsolutions.com/</a:t>
            </a:r>
            <a:endParaRPr lang="en-US" sz="1600" dirty="0"/>
          </a:p>
        </p:txBody>
      </p:sp>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7</a:t>
            </a:fld>
            <a:endParaRPr lang="en-US" dirty="0"/>
          </a:p>
        </p:txBody>
      </p:sp>
      <p:sp>
        <p:nvSpPr>
          <p:cNvPr id="9" name="Title 1"/>
          <p:cNvSpPr txBox="1">
            <a:spLocks/>
          </p:cNvSpPr>
          <p:nvPr/>
        </p:nvSpPr>
        <p:spPr>
          <a:xfrm>
            <a:off x="1456661" y="278593"/>
            <a:ext cx="2896264" cy="432179"/>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2"/>
                </a:solidFill>
                <a:latin typeface="Arial Narrow" panose="020B0606020202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8383" y="6042504"/>
            <a:ext cx="759423" cy="436907"/>
          </a:xfrm>
          <a:prstGeom prst="rect">
            <a:avLst/>
          </a:prstGeom>
        </p:spPr>
      </p:pic>
      <p:sp>
        <p:nvSpPr>
          <p:cNvPr id="10" name="Title 1">
            <a:extLst>
              <a:ext uri="{FF2B5EF4-FFF2-40B4-BE49-F238E27FC236}">
                <a16:creationId xmlns:a16="http://schemas.microsoft.com/office/drawing/2014/main" xmlns="" id="{F965C504-EF85-4680-848B-342B3860D23A}"/>
              </a:ext>
            </a:extLst>
          </p:cNvPr>
          <p:cNvSpPr>
            <a:spLocks noGrp="1"/>
          </p:cNvSpPr>
          <p:nvPr>
            <p:ph type="title"/>
          </p:nvPr>
        </p:nvSpPr>
        <p:spPr>
          <a:xfrm>
            <a:off x="2771222" y="173033"/>
            <a:ext cx="4131712" cy="866570"/>
          </a:xfrm>
        </p:spPr>
        <p:txBody>
          <a:bodyPr>
            <a:normAutofit/>
          </a:bodyPr>
          <a:lstStyle/>
          <a:p>
            <a:r>
              <a:rPr lang="en-US" sz="2800" dirty="0"/>
              <a:t>How to Access </a:t>
            </a:r>
            <a:r>
              <a:rPr lang="en-US" sz="2800" dirty="0" err="1"/>
              <a:t>JobX</a:t>
            </a:r>
            <a:endParaRPr lang="en-US" sz="2800" dirty="0"/>
          </a:p>
        </p:txBody>
      </p:sp>
      <p:pic>
        <p:nvPicPr>
          <p:cNvPr id="2" name="Picture 1">
            <a:extLst>
              <a:ext uri="{FF2B5EF4-FFF2-40B4-BE49-F238E27FC236}">
                <a16:creationId xmlns:a16="http://schemas.microsoft.com/office/drawing/2014/main" xmlns="" id="{8643CADD-62E3-44AD-B1E8-4510D1C74BF3}"/>
              </a:ext>
            </a:extLst>
          </p:cNvPr>
          <p:cNvPicPr>
            <a:picLocks noChangeAspect="1"/>
          </p:cNvPicPr>
          <p:nvPr/>
        </p:nvPicPr>
        <p:blipFill>
          <a:blip r:embed="rId4"/>
          <a:stretch>
            <a:fillRect/>
          </a:stretch>
        </p:blipFill>
        <p:spPr>
          <a:xfrm>
            <a:off x="1207354" y="710772"/>
            <a:ext cx="6291142" cy="4414745"/>
          </a:xfrm>
          <a:prstGeom prst="rect">
            <a:avLst/>
          </a:prstGeom>
          <a:ln>
            <a:solidFill>
              <a:schemeClr val="bg1">
                <a:lumMod val="75000"/>
              </a:schemeClr>
            </a:solidFill>
          </a:ln>
        </p:spPr>
      </p:pic>
    </p:spTree>
    <p:extLst>
      <p:ext uri="{BB962C8B-B14F-4D97-AF65-F5344CB8AC3E}">
        <p14:creationId xmlns:p14="http://schemas.microsoft.com/office/powerpoint/2010/main" val="3987957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2838" y="284439"/>
            <a:ext cx="3406139" cy="866570"/>
          </a:xfrm>
        </p:spPr>
        <p:txBody>
          <a:bodyPr>
            <a:normAutofit/>
          </a:bodyPr>
          <a:lstStyle/>
          <a:p>
            <a:r>
              <a:rPr lang="en-US" sz="2800" dirty="0"/>
              <a:t>How to Access </a:t>
            </a:r>
            <a:r>
              <a:rPr lang="en-US" sz="2800" dirty="0" err="1"/>
              <a:t>JobX</a:t>
            </a:r>
            <a:endParaRPr lang="en-US" sz="2800" dirty="0"/>
          </a:p>
        </p:txBody>
      </p:sp>
      <p:sp>
        <p:nvSpPr>
          <p:cNvPr id="3" name="Content Placeholder 2"/>
          <p:cNvSpPr>
            <a:spLocks noGrp="1"/>
          </p:cNvSpPr>
          <p:nvPr>
            <p:ph idx="1"/>
          </p:nvPr>
        </p:nvSpPr>
        <p:spPr>
          <a:xfrm>
            <a:off x="713707" y="4921876"/>
            <a:ext cx="7806690" cy="1153258"/>
          </a:xfrm>
        </p:spPr>
        <p:txBody>
          <a:bodyPr>
            <a:noAutofit/>
          </a:bodyPr>
          <a:lstStyle/>
          <a:p>
            <a:r>
              <a:rPr lang="en-US" sz="1600" dirty="0"/>
              <a:t>Click ‘Find a Job’ on the JobX Applicant &amp; Employees Home Page.  Or click ‘Find a Job’ from the Employees menu at the top of the screen.</a:t>
            </a:r>
          </a:p>
        </p:txBody>
      </p:sp>
      <p:sp>
        <p:nvSpPr>
          <p:cNvPr id="4" name="Footer Placeholder 3"/>
          <p:cNvSpPr>
            <a:spLocks noGrp="1"/>
          </p:cNvSpPr>
          <p:nvPr>
            <p:ph type="ftr" sz="quarter" idx="11"/>
          </p:nvPr>
        </p:nvSpPr>
        <p:spPr/>
        <p:txBody>
          <a:bodyPr/>
          <a:lstStyle/>
          <a:p>
            <a:r>
              <a:rPr lang="en-US" dirty="0"/>
              <a:t>NGWeb Solutions, LLC - Confidential and  Proprietary - Do not share without permission</a:t>
            </a:r>
          </a:p>
        </p:txBody>
      </p:sp>
      <p:sp>
        <p:nvSpPr>
          <p:cNvPr id="5" name="Slide Number Placeholder 4"/>
          <p:cNvSpPr>
            <a:spLocks noGrp="1"/>
          </p:cNvSpPr>
          <p:nvPr>
            <p:ph type="sldNum" sz="quarter" idx="12"/>
          </p:nvPr>
        </p:nvSpPr>
        <p:spPr/>
        <p:txBody>
          <a:bodyPr/>
          <a:lstStyle/>
          <a:p>
            <a:fld id="{AFBC034E-ACCC-4B1D-A181-8A8AEE407FC0}" type="slidenum">
              <a:rPr lang="en-US" smtClean="0"/>
              <a:t>8</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8185" y="6014262"/>
            <a:ext cx="849621" cy="488799"/>
          </a:xfrm>
          <a:prstGeom prst="rect">
            <a:avLst/>
          </a:prstGeom>
        </p:spPr>
      </p:pic>
      <p:pic>
        <p:nvPicPr>
          <p:cNvPr id="6" name="Picture 5">
            <a:extLst>
              <a:ext uri="{FF2B5EF4-FFF2-40B4-BE49-F238E27FC236}">
                <a16:creationId xmlns:a16="http://schemas.microsoft.com/office/drawing/2014/main" xmlns="" id="{76A9E98A-CB92-48DA-AAE4-D89FA95DD96B}"/>
              </a:ext>
            </a:extLst>
          </p:cNvPr>
          <p:cNvPicPr>
            <a:picLocks noChangeAspect="1"/>
          </p:cNvPicPr>
          <p:nvPr/>
        </p:nvPicPr>
        <p:blipFill>
          <a:blip r:embed="rId3"/>
          <a:stretch>
            <a:fillRect/>
          </a:stretch>
        </p:blipFill>
        <p:spPr>
          <a:xfrm>
            <a:off x="1630272" y="903477"/>
            <a:ext cx="6032061" cy="3929141"/>
          </a:xfrm>
          <a:prstGeom prst="rect">
            <a:avLst/>
          </a:prstGeom>
          <a:ln>
            <a:solidFill>
              <a:schemeClr val="bg1">
                <a:lumMod val="75000"/>
              </a:schemeClr>
            </a:solidFill>
          </a:ln>
        </p:spPr>
      </p:pic>
    </p:spTree>
    <p:extLst>
      <p:ext uri="{BB962C8B-B14F-4D97-AF65-F5344CB8AC3E}">
        <p14:creationId xmlns:p14="http://schemas.microsoft.com/office/powerpoint/2010/main" val="426364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046" y="1973983"/>
            <a:ext cx="7373107" cy="657005"/>
          </a:xfrm>
        </p:spPr>
        <p:txBody>
          <a:bodyPr/>
          <a:lstStyle/>
          <a:p>
            <a:r>
              <a:rPr lang="en-US" sz="3200" dirty="0"/>
              <a:t>How to search for a job</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6704" y="5971828"/>
            <a:ext cx="844950" cy="486111"/>
          </a:xfrm>
          <a:prstGeom prst="rect">
            <a:avLst/>
          </a:prstGeom>
        </p:spPr>
      </p:pic>
      <p:pic>
        <p:nvPicPr>
          <p:cNvPr id="8" name="Picture 5" descr="MCj04316290000[1]"/>
          <p:cNvPicPr>
            <a:picLocks noChangeAspect="1" noChangeArrowheads="1"/>
          </p:cNvPicPr>
          <p:nvPr/>
        </p:nvPicPr>
        <p:blipFill>
          <a:blip r:embed="rId3" cstate="print"/>
          <a:srcRect/>
          <a:stretch>
            <a:fillRect/>
          </a:stretch>
        </p:blipFill>
        <p:spPr bwMode="auto">
          <a:xfrm>
            <a:off x="3606494" y="3318822"/>
            <a:ext cx="2362200" cy="2362200"/>
          </a:xfrm>
          <a:prstGeom prst="rect">
            <a:avLst/>
          </a:prstGeom>
          <a:noFill/>
        </p:spPr>
      </p:pic>
    </p:spTree>
    <p:extLst>
      <p:ext uri="{BB962C8B-B14F-4D97-AF65-F5344CB8AC3E}">
        <p14:creationId xmlns:p14="http://schemas.microsoft.com/office/powerpoint/2010/main" val="160119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9.66466E-6 -6.25961E-7 C -0.01307 -0.00835 -0.00069 -0.00132 -0.03079 -0.00615 C -0.03784 -0.00725 -0.04489 -0.00923 -0.05194 -0.01055 C -0.05899 -0.01186 -0.06604 -0.01252 -0.07309 -0.01362 C -0.09958 -0.02197 -0.1252 -0.02504 -0.15099 -0.03624 C -0.15994 -0.04766 -0.15392 -0.04042 -0.16991 -0.05733 C -0.17249 -0.06018 -0.17817 -0.0648 -0.17817 -0.0648 C -0.18281 -0.07468 -0.18848 -0.08259 -0.19227 -0.09335 C -0.19467 -0.10038 -0.19708 -0.1074 -0.19932 -0.11443 C -0.20121 -0.1208 -0.19983 -0.123 -0.20293 -0.12959 C -0.20757 -0.13925 -0.21445 -0.14716 -0.21944 -0.1566 C -0.22253 -0.16253 -0.22408 -0.1722 -0.22769 -0.17769 C -0.22855 -0.17879 -0.2301 -0.17857 -0.23113 -0.17923 C -0.23973 -0.18516 -0.24661 -0.19131 -0.2571 -0.19131 " pathEditMode="relative" ptsTypes="fffffffffffffA">
                                      <p:cBhvr>
                                        <p:cTn id="6"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Custom 10">
      <a:dk1>
        <a:sysClr val="windowText" lastClr="000000"/>
      </a:dk1>
      <a:lt1>
        <a:sysClr val="window" lastClr="FFFFFF"/>
      </a:lt1>
      <a:dk2>
        <a:srgbClr val="335B74"/>
      </a:dk2>
      <a:lt2>
        <a:srgbClr val="DFE3E5"/>
      </a:lt2>
      <a:accent1>
        <a:srgbClr val="4AB1E4"/>
      </a:accent1>
      <a:accent2>
        <a:srgbClr val="2683C6"/>
      </a:accent2>
      <a:accent3>
        <a:srgbClr val="6EBE44"/>
      </a:accent3>
      <a:accent4>
        <a:srgbClr val="E7935B"/>
      </a:accent4>
      <a:accent5>
        <a:srgbClr val="3E8853"/>
      </a:accent5>
      <a:accent6>
        <a:srgbClr val="62A39F"/>
      </a:accent6>
      <a:hlink>
        <a:srgbClr val="6EAC1C"/>
      </a:hlink>
      <a:folHlink>
        <a:srgbClr val="B26B0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44225</TotalTime>
  <Words>2494</Words>
  <Application>Microsoft Office PowerPoint</Application>
  <PresentationFormat>On-screen Show (4:3)</PresentationFormat>
  <Paragraphs>258</Paragraphs>
  <Slides>49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Arial</vt:lpstr>
      <vt:lpstr>Arial Narrow</vt:lpstr>
      <vt:lpstr>Calibri</vt:lpstr>
      <vt:lpstr>Tw Cen MT</vt:lpstr>
      <vt:lpstr>Wingdings</vt:lpstr>
      <vt:lpstr>Wingdings 3</vt:lpstr>
      <vt:lpstr>Facet</vt:lpstr>
      <vt:lpstr>Employee Training </vt:lpstr>
      <vt:lpstr>= A Total Solution</vt:lpstr>
      <vt:lpstr>Benefits for Employees</vt:lpstr>
      <vt:lpstr>Benefits for Employees</vt:lpstr>
      <vt:lpstr>Columbia University SOA Specific Customization</vt:lpstr>
      <vt:lpstr>Training Agenda</vt:lpstr>
      <vt:lpstr>How to Access JobX</vt:lpstr>
      <vt:lpstr>How to Access JobX</vt:lpstr>
      <vt:lpstr>How to search for a job</vt:lpstr>
      <vt:lpstr>PowerPoint Presentation</vt:lpstr>
      <vt:lpstr>PowerPoint Presentation</vt:lpstr>
      <vt:lpstr>How to apply for a job</vt:lpstr>
      <vt:lpstr>PowerPoint Presentation</vt:lpstr>
      <vt:lpstr>PowerPoint Presentation</vt:lpstr>
      <vt:lpstr>Login to JobX</vt:lpstr>
      <vt:lpstr>PowerPoint Presentation</vt:lpstr>
      <vt:lpstr>PowerPoint Presentation</vt:lpstr>
      <vt:lpstr>How to Complete your JobMail Subscription</vt:lpstr>
      <vt:lpstr>What is JobMail? </vt:lpstr>
      <vt:lpstr>PowerPoint Presentation</vt:lpstr>
      <vt:lpstr>How to Login to JobX JobMail</vt:lpstr>
      <vt:lpstr>Configure your JobMail Subscription</vt:lpstr>
      <vt:lpstr>Configure your JobMail Subscription</vt:lpstr>
      <vt:lpstr>Configure your JobMail Subscription</vt:lpstr>
      <vt:lpstr>Configure your JobMail Subscription</vt:lpstr>
      <vt:lpstr>Configure your JobMail Subscription</vt:lpstr>
      <vt:lpstr>Configure your JobMail Subscription</vt:lpstr>
      <vt:lpstr>JobX ‘My Dashboard’ Feature</vt:lpstr>
      <vt:lpstr>PowerPoint Presentation</vt:lpstr>
      <vt:lpstr>PowerPoint Presentation</vt:lpstr>
      <vt:lpstr>PowerPoint Presentation</vt:lpstr>
      <vt:lpstr>PowerPoint Presentation</vt:lpstr>
      <vt:lpstr>How to Login to TimesheetX</vt:lpstr>
      <vt:lpstr>How to Login to TimesheetX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 Dvorak</dc:creator>
  <cp:lastModifiedBy>Sharon Gessner</cp:lastModifiedBy>
  <cp:revision>779</cp:revision>
  <cp:lastPrinted>2014-10-03T13:53:03Z</cp:lastPrinted>
  <dcterms:created xsi:type="dcterms:W3CDTF">2014-03-20T03:21:34Z</dcterms:created>
  <dcterms:modified xsi:type="dcterms:W3CDTF">2018-06-08T14:01:22Z</dcterms:modified>
</cp:coreProperties>
</file>